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3.svg" ContentType="image/svg+xml"/>
  <Override PartName="/ppt/media/image15.svg" ContentType="image/svg+xml"/>
  <Override PartName="/ppt/media/image16.svg" ContentType="image/svg+xml"/>
  <Override PartName="/ppt/media/image2.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698" r:id="rId6"/>
    <p:sldId id="705" r:id="rId7"/>
    <p:sldId id="729" r:id="rId8"/>
    <p:sldId id="754" r:id="rId9"/>
    <p:sldId id="727" r:id="rId10"/>
    <p:sldId id="731" r:id="rId11"/>
    <p:sldId id="755" r:id="rId12"/>
    <p:sldId id="732" r:id="rId13"/>
    <p:sldId id="735" r:id="rId14"/>
    <p:sldId id="756" r:id="rId15"/>
    <p:sldId id="734" r:id="rId16"/>
    <p:sldId id="775" r:id="rId17"/>
    <p:sldId id="733" r:id="rId18"/>
    <p:sldId id="736" r:id="rId19"/>
    <p:sldId id="741" r:id="rId20"/>
    <p:sldId id="742" r:id="rId21"/>
    <p:sldId id="790" r:id="rId22"/>
    <p:sldId id="743" r:id="rId23"/>
    <p:sldId id="747" r:id="rId24"/>
    <p:sldId id="746" r:id="rId25"/>
    <p:sldId id="749" r:id="rId26"/>
    <p:sldId id="744" r:id="rId27"/>
    <p:sldId id="737" r:id="rId28"/>
    <p:sldId id="748" r:id="rId29"/>
    <p:sldId id="701" r:id="rId30"/>
    <p:sldId id="757" r:id="rId31"/>
    <p:sldId id="776" r:id="rId32"/>
    <p:sldId id="791" r:id="rId33"/>
    <p:sldId id="792" r:id="rId34"/>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00457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91" d="100"/>
          <a:sy n="91" d="100"/>
        </p:scale>
        <p:origin x="90" y="690"/>
      </p:cViewPr>
      <p:guideLst>
        <p:guide orient="horz" pos="2160"/>
        <p:guide pos="391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gs" Target="tags/tag37.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A95E01-A3AA-414B-AC91-6247B051C58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8026A4-9EE3-4D0D-8D3A-764529D129E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Good afternoon, ladies and gentlemen. I would like to express my sincere gratitude to the organizers for this wonderful opportunity and to all of you for being here today. My name is Tianyue Wang, from University of Electronic Science and Technology of China. The topic of my presentation is "CLFusion" which explores three-dimensional Semantic Segmentation Based on Camera and LiDAR Fusion. A quick thank to my collaborators and mentors, couldn't have done it without them.</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Therefore, we propose a fusion module that adaptively matches the features of different modalities through self-attention.The fusion module combines features from camera and Lidar. Firstly, the features are passed through the concat module and then processed by a convolutional layer to obtain the fusion features. </a:t>
            </a:r>
            <a:endParaRPr lang="zh-CN" altLang="en-US"/>
          </a:p>
          <a:p>
            <a:endParaRPr lang="zh-CN" altLang="en-US"/>
          </a:p>
          <a:p>
            <a:r>
              <a:rPr lang="zh-CN" altLang="en-US"/>
              <a:t>The fusion features are further processed by the Swin-transformer unit to obtain self-attention features. Finally, the attention features and fusion features are integrated into the original camera and Lidar features according to their respective weights.The Swin Transformer Unit</a:t>
            </a:r>
            <a:r>
              <a:rPr lang="en-US" altLang="zh-CN"/>
              <a:t>  consists of two blocks.</a:t>
            </a:r>
            <a:r>
              <a:rPr lang="zh-CN" altLang="en-US"/>
              <a:t> Each block is composed of layer norm, </a:t>
            </a:r>
            <a:r>
              <a:rPr lang="zh-CN" altLang="en-US">
                <a:sym typeface="+mn-ea"/>
              </a:rPr>
              <a:t>Multi-head Self-Attention</a:t>
            </a:r>
            <a:r>
              <a:rPr lang="zh-CN" altLang="en-US"/>
              <a:t>, </a:t>
            </a:r>
            <a:r>
              <a:rPr lang="zh-CN" altLang="en-US">
                <a:sym typeface="+mn-ea"/>
              </a:rPr>
              <a:t>layer norm</a:t>
            </a:r>
            <a:r>
              <a:rPr lang="zh-CN" altLang="en-US"/>
              <a:t>, </a:t>
            </a:r>
            <a:r>
              <a:rPr lang="en-US" altLang="zh-CN"/>
              <a:t>muti layer Multi-layer perceptron</a:t>
            </a:r>
            <a:r>
              <a:rPr lang="zh-CN" altLang="en-US"/>
              <a:t>.</a:t>
            </a:r>
            <a:endParaRPr lang="zh-CN" altLang="en-US"/>
          </a:p>
          <a:p>
            <a:endParaRPr lang="zh-CN" altLang="en-US"/>
          </a:p>
          <a:p>
            <a:r>
              <a:rPr lang="zh-CN" altLang="en-US"/>
              <a:t> The difference between the two blocks lies in the implementation of self-attention used. One block uses the Windows Multi-head Self-Attention (W-MSA) structure, while the other block uses the Shifted Windows Multi-Head Self-Attention (SW-MSA) structure.</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This is window mutihead self attention structure .</a:t>
            </a:r>
            <a:r>
              <a:rPr lang="zh-CN" altLang="en-US"/>
              <a:t>The original features are divided into multiple windows, and within each window, the features are serialized and then linearly transformed to obtain three matrices QKV, representing queries, keys, and values. Calculate the similarity through Q and K, and assign weights V, B represents the relative position bias and d represents the dimension. </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However, this approach only calculates the attention within the window, so global attention is achieved by shifting the window. Through this method, adaptively selecting features in nearby spaces and enhancing them to improve the performance of the model.</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The Supervision module has two approaches: supervised learning using ground truth labels and self-supervised learning using pseudo-labels. In the supervised mode, we apply the focal loss, Lovász loss, and also incorporate the perception loss. We only calculate the various loss functions at the positions where  </a:t>
            </a:r>
            <a:r>
              <a:rPr lang="en-US" altLang="zh-CN"/>
              <a:t>masklida </a:t>
            </a:r>
            <a:r>
              <a:rPr lang="zh-CN" altLang="en-US"/>
              <a:t>is equal to one.</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In the self supervised mode, the loss function is relatively similar. We use pidnet to generate pseudo labels, predict confidence based on the pseudo labels, and only consider areas with high confidence in the final calculation.</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From this graph, it can be seen that the prediction in the red box is incorrect and has a low confidence level.</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The third part, Results</a:t>
            </a:r>
            <a:r>
              <a:rPr lang="en-US" altLang="zh-CN"/>
              <a:t> and </a:t>
            </a:r>
            <a:r>
              <a:rPr lang="en-US" altLang="zh-CN"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analysis </a:t>
            </a:r>
            <a:endParaRPr lang="en-US" altLang="zh-CN"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a:p>
            <a:endParaRPr lang="en-US" altLang="zh-CN"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a:p>
            <a:endParaRPr lang="en-US" altLang="zh-CN"/>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We conducted experiments on SemanticKITTI and nuScenes datasets.Compared to the baseline SalsaNext, Table one shows that our supervised approach CLFusion improves overall performance by 2.4% on the SemanticKITTI dataset </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and 6% improvement on nuScenes. The inclusion of images leads to higher mIoU (mean Intersection over Union) for small object classes such as bicycle and motorcycle. </a:t>
            </a:r>
            <a:endParaRPr lang="zh-CN" altLang="en-US"/>
          </a:p>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The self supervised method is the lowest because there are many labels that cannot correspond during the process of pseudo label conversion. But we found that the results for car, road, building, and vegetation achieved relatively good results. These scenes are often the main components of a city and achieve relatively high scores</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I will introduce our work in the following four parts, Background  and significance, Methods and processes, Results and analysis , and the Conclusion of this paper.</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Qualitative results are shown in this figure, where even though road boundaries become difficult to discern due to lighting and shadows, they are still accurately identified through the fusion method. Additionally, the network accurately predicts the outline of a person riding a bicycle in the distance, despite the sparse point cloud. </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In this image, we select specific areas indicated by red dots on the top row, compute attention at different decoder layers, and show correlation strength through a yellow-to-purple gradient.It can be seen that in shallower layers, objects with the same semantics also exhibit significant correlation.</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We compared the ground truth with three methods, namely single modal baseline, multimodal baseline, and our method clfusion. The error is represented in red, indicating that our method has the smallest error and accurately identifies pedestrians, bicycles, and cyclists in complex backgrounds.</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Some unsupervised approaches directly assign the image results to the point cloud. However, we did not adopt a similar approach because camera-only semantic segmentation is not robust enough for special scenes. In the experiments shown in Figure, we changed the brightness of the images and changed the color of the cars. The camera based pure vision method has been greatly affected, while our fusion method is slightly affected in image prediction results, and the Lidar prediction results are almost unaffected, proving its robustness.</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Finally, the ablation experiment showed that the fusion method of adding image and self- attention improved the performance of the model.</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In conclusion, we've presented an innovative fusion method for three dimension Semantic Segmentation Based on Camera and LiDAR Fusion. Compared to the pure Lidar method, improvements were achieved in both datasets. Compared to pure camera solutions, it is more robust. Finally, the self supervised approach demonstrates the superiority of this structure while enormous potential.﻿</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Thank you all for listening. Now is the Q&amp;A stage, I'm eager to hear your thoughts, questions, or discussions on my paper, let's keep the conversation going. </a:t>
            </a:r>
            <a:endParaRPr lang="zh-CN" altLang="en-US"/>
          </a:p>
          <a:p>
            <a:endParaRPr lang="zh-CN" altLang="en-US"/>
          </a:p>
          <a:p>
            <a:r>
              <a:rPr lang="zh-CN" altLang="en-US"/>
              <a:t>Thanks again for your time and attention.</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The principle of enhancing spatial adaptation by self attention features is shown in the figure. </a:t>
            </a:r>
            <a:endParaRPr lang="zh-CN" altLang="en-US"/>
          </a:p>
          <a:p>
            <a:r>
              <a:rPr lang="zh-CN" altLang="en-US"/>
              <a:t>On the one hand, the self attention mechanism effectively identifies and aggregates features from different positions but belonging to the same category (such as the orange features shown in the figure) by calculating similarity using Q and K within the local window, even if they have some deviation in spatial distribution. </a:t>
            </a:r>
            <a:endParaRPr lang="zh-CN" altLang="en-US"/>
          </a:p>
          <a:p>
            <a:r>
              <a:rPr lang="zh-CN" altLang="en-US"/>
              <a:t>This process strengthens the inherent connection between similar features and highlights semantic consistency. On the other hand, in response to the differences in the expression of the same category in different modalities (such as orange and green features representing different expressions of the same category in bimodal), the self attention mechanism achieves a feature space transformation between modalities through a linear transformation of value V, thus bridging the performance gap of modal characteristics. </a:t>
            </a:r>
            <a:endParaRPr lang="zh-CN" altLang="en-US"/>
          </a:p>
          <a:p>
            <a:r>
              <a:rPr lang="zh-CN" altLang="en-US"/>
              <a:t>Therefore, using Transformer attention can solve the two major challenges of cross modal fusion at once: alleviating spatiotemporal alignment errors and unifying semantic features between modalities.</a:t>
            </a:r>
            <a:endParaRPr lang="zh-CN" altLang="en-US"/>
          </a:p>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First part, Background and significance.</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With the development of autonomous driving and artificial intelligence, three-dimensional perception has become increasingly important. The semantic segmentation task aims to assign a corresponding semantic label to each camera pixel or Lidar point cloud input. On the one hand, semantic labels contribute to the safe autonomous movement of unmanned vehicles and robots. On the other hand, semantic segmentation can be combined with SLAM for high-precision semantic map construction.</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Currently, the mainstream methods in the field of semantic segmentation include image-based, Lidar-based, and fusion-based methods. Image-based semantic segmentation use three-channel color data, which provides richer appearance information such as color and texture. </a:t>
            </a:r>
            <a:endParaRPr lang="zh-CN" altLang="en-US"/>
          </a:p>
          <a:p>
            <a:r>
              <a:rPr lang="zh-CN" altLang="en-US"/>
              <a:t>However, cameras lack depth information, making it difficult to obtain accurate distance information about the surrounding environment in most cases. </a:t>
            </a:r>
            <a:endParaRPr lang="zh-CN" altLang="en-US"/>
          </a:p>
          <a:p>
            <a:r>
              <a:rPr lang="zh-CN" altLang="en-US"/>
              <a:t>Lidar is an active sensor. It emits laser light to the outside to obtain the reflectivity of the surface of the object. The accurate distance can be calculated by the flight time, and its performance is almost unaffected under different lighting conditions. However, point clouds lack color information and have a non-uniform distribution, which makes them less accurate compared to image-based segmentation.</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Therefore, the intuitive idea is to fuse two types of sensors to achieve better results. </a:t>
            </a:r>
            <a:endParaRPr lang="zh-CN" altLang="en-US"/>
          </a:p>
          <a:p>
            <a:r>
              <a:rPr lang="zh-CN" altLang="en-US"/>
              <a:t>This figure summarizes the methods of fusing cameras and LiDAR at different stages. </a:t>
            </a:r>
            <a:endParaRPr lang="zh-CN" altLang="en-US"/>
          </a:p>
          <a:p>
            <a:r>
              <a:rPr lang="zh-CN" altLang="en-US"/>
              <a:t>Early fusion refers to the fusion of raw data, </a:t>
            </a:r>
            <a:endParaRPr lang="zh-CN" altLang="en-US"/>
          </a:p>
          <a:p>
            <a:r>
              <a:rPr lang="zh-CN" altLang="en-US"/>
              <a:t>deep fusion usually occurs at the feature level, </a:t>
            </a:r>
            <a:endParaRPr lang="zh-CN" altLang="en-US"/>
          </a:p>
          <a:p>
            <a:r>
              <a:rPr lang="zh-CN" altLang="en-US"/>
              <a:t>and late fusion generally occurs at the result level. </a:t>
            </a:r>
            <a:endParaRPr lang="zh-CN" altLang="en-US"/>
          </a:p>
          <a:p>
            <a:r>
              <a:rPr lang="zh-CN" altLang="en-US"/>
              <a:t>Some methods do not fully meet these definitions are called asymmetry fusion.Overall, the fusion effect is better at the feature level. </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Next, we will introduce our method, which also belongs to deep fusion.</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The three-D semantic segmentation fusion network adopts a dual-stream fusion structure as shown in this Figure.</a:t>
            </a:r>
            <a:endParaRPr lang="zh-CN" altLang="en-US"/>
          </a:p>
          <a:p>
            <a:r>
              <a:rPr lang="zh-CN" altLang="en-US"/>
              <a:t> It is divided into four modules: Camera Module, Lidar Module, Fusion Module, and Supervision Module. </a:t>
            </a:r>
            <a:endParaRPr lang="zh-CN" altLang="en-US"/>
          </a:p>
          <a:p>
            <a:r>
              <a:rPr lang="zh-CN" altLang="en-US"/>
              <a:t>For Camera Module, the structure design of U-Net is used. The encoder part extracts image features layer by layer and performs downsampling through ResNet34, and the decoder fuses the original features through skip connect and performs upsampling layer by layer, ultimately restoring to the original scale. In the Lidar module, we adopt SalsaNext as the baseline. </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Due to the fact that point cloud data is three-dimensional and image data is two-dimensional, we project the point cloud onto the image plane for processing according to the following formula, where Tr is the camera extrinsic parameters. </a:t>
            </a:r>
            <a:endParaRPr lang="zh-CN" altLang="en-US"/>
          </a:p>
          <a:p>
            <a:endParaRPr lang="zh-CN" altLang="en-US"/>
          </a:p>
          <a:p>
            <a:r>
              <a:rPr lang="zh-CN" altLang="en-US"/>
              <a:t>K  represents the intrinsic parameters. xyz prime denotes points in camera coordinates, and uv denotes the projection onto the image plane. Masklidar indicates the positions in the image where Lidar point clouds are mapped. However, in practical use, point clouds and images may experience misalignments, which can be caused by two possible reasons: spatial error and temporal error.</a:t>
            </a:r>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6EBFAE-048D-461D-9F94-1EF1CAFC240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331227-691F-4B7F-8493-F4368ED9216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web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22.jpeg"/><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9" Type="http://schemas.openxmlformats.org/officeDocument/2006/relationships/image" Target="../media/image29.png"/><Relationship Id="rId8" Type="http://schemas.microsoft.com/office/2007/relationships/hdphoto" Target="../media/image28.wdp"/><Relationship Id="rId7" Type="http://schemas.openxmlformats.org/officeDocument/2006/relationships/image" Target="../media/image27.png"/><Relationship Id="rId6" Type="http://schemas.openxmlformats.org/officeDocument/2006/relationships/tags" Target="../tags/tag16.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9" Type="http://schemas.openxmlformats.org/officeDocument/2006/relationships/notesSlide" Target="../notesSlides/notesSlide11.xml"/><Relationship Id="rId18" Type="http://schemas.openxmlformats.org/officeDocument/2006/relationships/slideLayout" Target="../slideLayouts/slideLayout7.xml"/><Relationship Id="rId17" Type="http://schemas.openxmlformats.org/officeDocument/2006/relationships/image" Target="../media/image37.png"/><Relationship Id="rId16" Type="http://schemas.openxmlformats.org/officeDocument/2006/relationships/image" Target="../media/image36.png"/><Relationship Id="rId15" Type="http://schemas.microsoft.com/office/2007/relationships/hdphoto" Target="../media/image35.wdp"/><Relationship Id="rId14" Type="http://schemas.openxmlformats.org/officeDocument/2006/relationships/image" Target="../media/image34.png"/><Relationship Id="rId13" Type="http://schemas.microsoft.com/office/2007/relationships/hdphoto" Target="../media/image33.wdp"/><Relationship Id="rId12" Type="http://schemas.openxmlformats.org/officeDocument/2006/relationships/image" Target="../media/image32.png"/><Relationship Id="rId11" Type="http://schemas.openxmlformats.org/officeDocument/2006/relationships/image" Target="../media/image31.png"/><Relationship Id="rId10" Type="http://schemas.microsoft.com/office/2007/relationships/hdphoto" Target="../media/image30.wdp"/><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tags" Target="../tags/tag17.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41.jpe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42.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tags" Target="../tags/tag19.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tags" Target="../tags/tag2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tags" Target="../tags/tag2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tags" Target="../tags/tag23.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tags" Target="../tags/tag24.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tags" Target="../tags/tag25.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48.jpeg"/><Relationship Id="rId1" Type="http://schemas.openxmlformats.org/officeDocument/2006/relationships/tags" Target="../tags/tag26.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tags" Target="../tags/tag27.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7.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tags" Target="../tags/tag28.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tags" Target="../tags/tag2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image" Target="../media/image2.webp"/></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tags" Target="../tags/tag3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tags" Target="../tags/tag35.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56.png"/><Relationship Id="rId1" Type="http://schemas.openxmlformats.org/officeDocument/2006/relationships/tags" Target="../tags/tag36.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jpeg"/><Relationship Id="rId7" Type="http://schemas.openxmlformats.org/officeDocument/2006/relationships/image" Target="../media/image10.jpe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tags" Target="../tags/tag9.xml"/><Relationship Id="rId15" Type="http://schemas.openxmlformats.org/officeDocument/2006/relationships/notesSlide" Target="../notesSlides/notesSlide5.xml"/><Relationship Id="rId14" Type="http://schemas.openxmlformats.org/officeDocument/2006/relationships/slideLayout" Target="../slideLayouts/slideLayout7.xml"/><Relationship Id="rId13" Type="http://schemas.openxmlformats.org/officeDocument/2006/relationships/image" Target="../media/image16.svg"/><Relationship Id="rId12" Type="http://schemas.openxmlformats.org/officeDocument/2006/relationships/image" Target="../media/image15.svg"/><Relationship Id="rId11" Type="http://schemas.openxmlformats.org/officeDocument/2006/relationships/image" Target="../media/image14.png"/><Relationship Id="rId10" Type="http://schemas.openxmlformats.org/officeDocument/2006/relationships/image" Target="../media/image13.svg"/><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178555" y="1851691"/>
            <a:ext cx="10080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81000" y="2209165"/>
            <a:ext cx="11675110" cy="144526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zh-CN" altLang="en-US" sz="4400" b="0" i="0" kern="1200" cap="none" spc="0" normalizeH="0" baseline="0" noProof="0" dirty="0">
                <a:solidFill>
                  <a:srgbClr val="004578"/>
                </a:solidFill>
                <a:latin typeface="微软雅黑" panose="020B0503020204020204" pitchFamily="34" charset="-122"/>
                <a:ea typeface="微软雅黑" panose="020B0503020204020204" pitchFamily="34" charset="-122"/>
                <a:cs typeface="+mn-cs"/>
              </a:rPr>
              <a:t>CLFusion:3D Semantic Segmentation Based on Camera and LiDAR Fusion</a:t>
            </a:r>
            <a:endParaRPr kumimoji="0" lang="zh-CN" altLang="en-US" sz="4400" b="0" i="0" kern="1200" cap="none" spc="0" normalizeH="0" baseline="0" noProof="0" dirty="0">
              <a:solidFill>
                <a:srgbClr val="004578"/>
              </a:solidFill>
              <a:latin typeface="微软雅黑" panose="020B0503020204020204" pitchFamily="34" charset="-122"/>
              <a:ea typeface="微软雅黑" panose="020B0503020204020204" pitchFamily="34" charset="-122"/>
              <a:cs typeface="+mn-cs"/>
            </a:endParaRPr>
          </a:p>
        </p:txBody>
      </p:sp>
      <p:cxnSp>
        <p:nvCxnSpPr>
          <p:cNvPr id="16" name="直接连接符 15"/>
          <p:cNvCxnSpPr/>
          <p:nvPr/>
        </p:nvCxnSpPr>
        <p:spPr>
          <a:xfrm>
            <a:off x="1178555" y="4384125"/>
            <a:ext cx="10080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875155" y="3837305"/>
            <a:ext cx="8686800" cy="39878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000" b="0" i="0" kern="1200" cap="none" spc="0" normalizeH="0" baseline="0" noProof="0" dirty="0">
                <a:solidFill>
                  <a:srgbClr val="004578"/>
                </a:solidFill>
                <a:latin typeface="微软雅黑" panose="020B0503020204020204" pitchFamily="34" charset="-122"/>
                <a:ea typeface="微软雅黑" panose="020B0503020204020204" pitchFamily="34" charset="-122"/>
                <a:cs typeface="+mn-cs"/>
              </a:rPr>
              <a:t>Tianyue Wang, Rujun Song, Zhuoling Xiao*, Bo Yan, Haojie Qin, Di He</a:t>
            </a:r>
            <a:endParaRPr kumimoji="0" lang="en-US" altLang="zh-CN" sz="2000" b="0" i="0" kern="1200" cap="none" spc="0" normalizeH="0" baseline="0" noProof="0" dirty="0">
              <a:solidFill>
                <a:srgbClr val="004578"/>
              </a:solidFill>
              <a:latin typeface="微软雅黑" panose="020B0503020204020204" pitchFamily="34" charset="-122"/>
              <a:ea typeface="微软雅黑" panose="020B0503020204020204" pitchFamily="34" charset="-122"/>
              <a:cs typeface="+mn-cs"/>
            </a:endParaRPr>
          </a:p>
        </p:txBody>
      </p:sp>
      <p:cxnSp>
        <p:nvCxnSpPr>
          <p:cNvPr id="19" name="直接连接符 18"/>
          <p:cNvCxnSpPr/>
          <p:nvPr/>
        </p:nvCxnSpPr>
        <p:spPr>
          <a:xfrm>
            <a:off x="497840" y="5986596"/>
            <a:ext cx="1609725" cy="0"/>
          </a:xfrm>
          <a:prstGeom prst="line">
            <a:avLst/>
          </a:prstGeom>
          <a:ln w="28575">
            <a:solidFill>
              <a:srgbClr val="004098"/>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0276205" y="6354445"/>
            <a:ext cx="1461135" cy="307340"/>
          </a:xfrm>
          <a:prstGeom prst="rect">
            <a:avLst/>
          </a:prstGeom>
          <a:noFill/>
        </p:spPr>
        <p:txBody>
          <a:bodyPr wrap="square" lIns="0" tIns="0" rIns="0" bIns="0" rtlCol="0">
            <a:spAutoFit/>
          </a:bodyPr>
          <a:lstStyle/>
          <a:p>
            <a:pPr lvl="0" algn="r">
              <a:spcBef>
                <a:spcPts val="0"/>
              </a:spcBef>
              <a:spcAft>
                <a:spcPts val="0"/>
              </a:spcAft>
              <a:buClrTx/>
              <a:buSzTx/>
              <a:buFontTx/>
              <a:defRPr/>
            </a:pPr>
            <a:r>
              <a:rPr lang="en-US" altLang="zh-CN" sz="2000" noProof="0" dirty="0">
                <a:solidFill>
                  <a:srgbClr val="004578"/>
                </a:solidFill>
                <a:latin typeface="微软雅黑" panose="020B0503020204020204" pitchFamily="34" charset="-122"/>
                <a:ea typeface="微软雅黑" panose="020B0503020204020204" pitchFamily="34" charset="-122"/>
                <a:sym typeface="+mn-ea"/>
              </a:rPr>
              <a:t>2024/5/20</a:t>
            </a:r>
            <a:endParaRPr lang="en-US" altLang="zh-CN" sz="2000" noProof="0" dirty="0">
              <a:solidFill>
                <a:srgbClr val="004578"/>
              </a:solidFill>
              <a:latin typeface="微软雅黑" panose="020B0503020204020204" pitchFamily="34" charset="-122"/>
              <a:ea typeface="微软雅黑" panose="020B0503020204020204" pitchFamily="34" charset="-122"/>
              <a:sym typeface="+mn-ea"/>
            </a:endParaRPr>
          </a:p>
        </p:txBody>
      </p:sp>
      <p:cxnSp>
        <p:nvCxnSpPr>
          <p:cNvPr id="22" name="直接连接符 21"/>
          <p:cNvCxnSpPr/>
          <p:nvPr/>
        </p:nvCxnSpPr>
        <p:spPr>
          <a:xfrm>
            <a:off x="11203396" y="6208520"/>
            <a:ext cx="533944" cy="0"/>
          </a:xfrm>
          <a:prstGeom prst="line">
            <a:avLst/>
          </a:prstGeom>
          <a:ln w="28575">
            <a:solidFill>
              <a:srgbClr val="004098"/>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97840" y="6052001"/>
            <a:ext cx="2362200" cy="615315"/>
          </a:xfrm>
          <a:prstGeom prst="rect">
            <a:avLst/>
          </a:prstGeom>
          <a:noFill/>
        </p:spPr>
        <p:txBody>
          <a:bodyPr wrap="square" lIns="0" tIns="0" rIns="0" bIns="0" rtlCol="0">
            <a:spAutoFit/>
          </a:bodyPr>
          <a:lstStyle/>
          <a:p>
            <a:pPr lvl="0" algn="l">
              <a:spcBef>
                <a:spcPts val="0"/>
              </a:spcBef>
              <a:spcAft>
                <a:spcPts val="0"/>
              </a:spcAft>
              <a:buClrTx/>
              <a:buSzTx/>
              <a:buFontTx/>
              <a:defRPr/>
            </a:pPr>
            <a:r>
              <a:rPr lang="en-US" altLang="zh-CN" sz="2000" noProof="0" dirty="0">
                <a:solidFill>
                  <a:srgbClr val="004578"/>
                </a:solidFill>
                <a:latin typeface="微软雅黑" panose="020B0503020204020204" pitchFamily="34" charset="-122"/>
                <a:ea typeface="微软雅黑" panose="020B0503020204020204" pitchFamily="34" charset="-122"/>
                <a:sym typeface="+mn-ea"/>
              </a:rPr>
              <a:t>S</a:t>
            </a:r>
            <a:r>
              <a:rPr lang="en-US" altLang="zh-CN" sz="2000" noProof="0" dirty="0">
                <a:solidFill>
                  <a:srgbClr val="004578"/>
                </a:solidFill>
                <a:latin typeface="微软雅黑" panose="020B0503020204020204" pitchFamily="34" charset="-122"/>
                <a:ea typeface="微软雅黑" panose="020B0503020204020204" pitchFamily="34" charset="-122"/>
                <a:sym typeface="+mn-ea"/>
              </a:rPr>
              <a:t>peaker</a:t>
            </a:r>
            <a:endParaRPr lang="en-US" altLang="zh-CN" sz="2000" noProof="0" dirty="0">
              <a:solidFill>
                <a:srgbClr val="004578"/>
              </a:solidFill>
              <a:latin typeface="微软雅黑" panose="020B0503020204020204" pitchFamily="34" charset="-122"/>
              <a:ea typeface="微软雅黑" panose="020B0503020204020204" pitchFamily="34" charset="-122"/>
              <a:sym typeface="+mn-ea"/>
            </a:endParaRPr>
          </a:p>
          <a:p>
            <a:pPr lvl="0" algn="l">
              <a:spcBef>
                <a:spcPts val="0"/>
              </a:spcBef>
              <a:spcAft>
                <a:spcPts val="0"/>
              </a:spcAft>
              <a:buClrTx/>
              <a:buSzTx/>
              <a:buFontTx/>
              <a:defRPr/>
            </a:pPr>
            <a:r>
              <a:rPr lang="en-US" altLang="zh-CN" sz="2000" noProof="0" dirty="0">
                <a:solidFill>
                  <a:srgbClr val="004578"/>
                </a:solidFill>
                <a:latin typeface="微软雅黑" panose="020B0503020204020204" pitchFamily="34" charset="-122"/>
                <a:ea typeface="微软雅黑" panose="020B0503020204020204" pitchFamily="34" charset="-122"/>
                <a:sym typeface="+mn-ea"/>
              </a:rPr>
              <a:t>Tianyue Wang</a:t>
            </a:r>
            <a:endParaRPr lang="en-US" altLang="zh-CN" sz="2000" noProof="0" dirty="0">
              <a:solidFill>
                <a:srgbClr val="004578"/>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532985" y="-36829"/>
            <a:ext cx="1524001" cy="1516531"/>
          </a:xfrm>
          <a:prstGeom prst="rect">
            <a:avLst/>
          </a:prstGeom>
        </p:spPr>
      </p:pic>
      <p:pic>
        <p:nvPicPr>
          <p:cNvPr id="101" name="图片 100"/>
          <p:cNvPicPr/>
          <p:nvPr/>
        </p:nvPicPr>
        <p:blipFill>
          <a:blip r:embed="rId2"/>
          <a:stretch>
            <a:fillRect/>
          </a:stretch>
        </p:blipFill>
        <p:spPr>
          <a:xfrm>
            <a:off x="210820" y="50800"/>
            <a:ext cx="7620000" cy="14287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637540" y="3175"/>
            <a:ext cx="5459095"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Methods</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r>
              <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Fusion Module </a:t>
            </a:r>
            <a:endPar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pic>
        <p:nvPicPr>
          <p:cNvPr id="231" name="图片 231"/>
          <p:cNvPicPr>
            <a:picLocks noChangeAspect="1"/>
          </p:cNvPicPr>
          <p:nvPr/>
        </p:nvPicPr>
        <p:blipFill>
          <a:blip r:embed="rId2">
            <a:clrChange>
              <a:clrFrom>
                <a:srgbClr val="FFFFFF">
                  <a:alpha val="100000"/>
                </a:srgbClr>
              </a:clrFrom>
              <a:clrTo>
                <a:srgbClr val="FFFFFF">
                  <a:alpha val="100000"/>
                  <a:alpha val="0"/>
                </a:srgbClr>
              </a:clrTo>
            </a:clrChange>
          </a:blip>
          <a:srcRect b="16686"/>
          <a:stretch>
            <a:fillRect/>
          </a:stretch>
        </p:blipFill>
        <p:spPr>
          <a:xfrm>
            <a:off x="298450" y="586740"/>
            <a:ext cx="11893550" cy="6118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637540" y="3175"/>
            <a:ext cx="10814050"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Methods</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r>
              <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Window Multi-head Self-Attention</a:t>
            </a:r>
            <a:endPar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pic>
        <p:nvPicPr>
          <p:cNvPr id="1810" name="图片 180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2810" y="2373197"/>
            <a:ext cx="1333500" cy="1333500"/>
          </a:xfrm>
          <a:prstGeom prst="rect">
            <a:avLst/>
          </a:prstGeom>
          <a:ln w="19050">
            <a:solidFill>
              <a:schemeClr val="accent5"/>
            </a:solidFill>
          </a:ln>
        </p:spPr>
      </p:pic>
      <p:pic>
        <p:nvPicPr>
          <p:cNvPr id="1812" name="图片 18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813" y="861201"/>
            <a:ext cx="1333500" cy="1333500"/>
          </a:xfrm>
          <a:prstGeom prst="rect">
            <a:avLst/>
          </a:prstGeom>
          <a:ln w="19050">
            <a:solidFill>
              <a:schemeClr val="accent5"/>
            </a:solidFill>
          </a:ln>
        </p:spPr>
      </p:pic>
      <p:pic>
        <p:nvPicPr>
          <p:cNvPr id="1814" name="图片 18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2810" y="861201"/>
            <a:ext cx="1333500" cy="1333500"/>
          </a:xfrm>
          <a:prstGeom prst="rect">
            <a:avLst/>
          </a:prstGeom>
          <a:ln w="19050">
            <a:solidFill>
              <a:schemeClr val="accent5"/>
            </a:solidFill>
          </a:ln>
        </p:spPr>
      </p:pic>
      <p:pic>
        <p:nvPicPr>
          <p:cNvPr id="1816" name="图片 18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813" y="2373197"/>
            <a:ext cx="1333500" cy="1333500"/>
          </a:xfrm>
          <a:prstGeom prst="rect">
            <a:avLst/>
          </a:prstGeom>
          <a:ln w="19050">
            <a:solidFill>
              <a:schemeClr val="accent5"/>
            </a:solidFill>
          </a:ln>
        </p:spPr>
      </p:pic>
      <p:pic>
        <p:nvPicPr>
          <p:cNvPr id="27" name="图片 26"/>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3728907" y="1100919"/>
            <a:ext cx="783044" cy="783044"/>
          </a:xfrm>
          <a:prstGeom prst="rect">
            <a:avLst/>
          </a:prstGeom>
          <a:ln w="19050">
            <a:solidFill>
              <a:schemeClr val="accent5">
                <a:alpha val="30000"/>
              </a:schemeClr>
            </a:solidFill>
          </a:ln>
        </p:spPr>
      </p:pic>
      <p:pic>
        <p:nvPicPr>
          <p:cNvPr id="26" name="图片 25"/>
          <p:cNvPicPr>
            <a:picLocks noChangeAspect="1"/>
          </p:cNvPicPr>
          <p:nvPr/>
        </p:nvPicPr>
        <p:blipFill>
          <a:blip r:embed="rId5">
            <a:alphaModFix amt="40000"/>
            <a:extLst>
              <a:ext uri="{28A0092B-C50C-407E-A947-70E740481C1C}">
                <a14:useLocalDpi xmlns:a14="http://schemas.microsoft.com/office/drawing/2010/main" val="0"/>
              </a:ext>
            </a:extLst>
          </a:blip>
          <a:stretch>
            <a:fillRect/>
          </a:stretch>
        </p:blipFill>
        <p:spPr>
          <a:xfrm>
            <a:off x="3777964" y="1173588"/>
            <a:ext cx="783044" cy="783044"/>
          </a:xfrm>
          <a:prstGeom prst="rect">
            <a:avLst/>
          </a:prstGeom>
          <a:ln w="19050">
            <a:solidFill>
              <a:schemeClr val="accent5">
                <a:alpha val="40000"/>
              </a:schemeClr>
            </a:solidFill>
          </a:ln>
        </p:spPr>
      </p:pic>
      <p:pic>
        <p:nvPicPr>
          <p:cNvPr id="25" name="图片 24"/>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3827021" y="1246257"/>
            <a:ext cx="783044" cy="783044"/>
          </a:xfrm>
          <a:prstGeom prst="rect">
            <a:avLst/>
          </a:prstGeom>
          <a:ln w="19050">
            <a:solidFill>
              <a:schemeClr val="accent5">
                <a:alpha val="50000"/>
              </a:schemeClr>
            </a:solidFill>
          </a:ln>
        </p:spPr>
      </p:pic>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6078" y="1318926"/>
            <a:ext cx="783044" cy="783044"/>
          </a:xfrm>
          <a:prstGeom prst="rect">
            <a:avLst/>
          </a:prstGeom>
          <a:ln w="19050">
            <a:solidFill>
              <a:schemeClr val="accent5"/>
            </a:solidFill>
          </a:ln>
        </p:spPr>
      </p:pic>
      <p:grpSp>
        <p:nvGrpSpPr>
          <p:cNvPr id="2" name="组合 1"/>
          <p:cNvGrpSpPr/>
          <p:nvPr/>
        </p:nvGrpSpPr>
        <p:grpSpPr>
          <a:xfrm>
            <a:off x="3917160" y="2711434"/>
            <a:ext cx="609600" cy="365762"/>
            <a:chOff x="4724400" y="986346"/>
            <a:chExt cx="609600" cy="365762"/>
          </a:xfrm>
          <a:solidFill>
            <a:schemeClr val="accent5">
              <a:lumMod val="60000"/>
              <a:lumOff val="40000"/>
            </a:schemeClr>
          </a:solidFill>
        </p:grpSpPr>
        <p:sp>
          <p:nvSpPr>
            <p:cNvPr id="4" name="矩形 3"/>
            <p:cNvSpPr/>
            <p:nvPr/>
          </p:nvSpPr>
          <p:spPr>
            <a:xfrm>
              <a:off x="4724400" y="986346"/>
              <a:ext cx="609600" cy="45719"/>
            </a:xfrm>
            <a:prstGeom prst="rect">
              <a:avLst/>
            </a:prstGeom>
            <a:grp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矩形 34"/>
            <p:cNvSpPr/>
            <p:nvPr/>
          </p:nvSpPr>
          <p:spPr>
            <a:xfrm>
              <a:off x="4724400" y="1093027"/>
              <a:ext cx="609600" cy="45719"/>
            </a:xfrm>
            <a:prstGeom prst="rect">
              <a:avLst/>
            </a:prstGeom>
            <a:grp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矩形 35"/>
            <p:cNvSpPr/>
            <p:nvPr/>
          </p:nvSpPr>
          <p:spPr>
            <a:xfrm>
              <a:off x="4724400" y="1199708"/>
              <a:ext cx="609600" cy="45719"/>
            </a:xfrm>
            <a:prstGeom prst="rect">
              <a:avLst/>
            </a:prstGeom>
            <a:grp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4724400" y="1306389"/>
              <a:ext cx="609600" cy="45719"/>
            </a:xfrm>
            <a:prstGeom prst="rect">
              <a:avLst/>
            </a:prstGeom>
            <a:grp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7" name="组合 46"/>
          <p:cNvGrpSpPr/>
          <p:nvPr/>
        </p:nvGrpSpPr>
        <p:grpSpPr>
          <a:xfrm>
            <a:off x="5170678" y="1168126"/>
            <a:ext cx="609600" cy="365762"/>
            <a:chOff x="4724400" y="986346"/>
            <a:chExt cx="609600" cy="365762"/>
          </a:xfrm>
          <a:solidFill>
            <a:schemeClr val="accent2">
              <a:lumMod val="60000"/>
              <a:lumOff val="40000"/>
            </a:schemeClr>
          </a:solidFill>
        </p:grpSpPr>
        <p:sp>
          <p:nvSpPr>
            <p:cNvPr id="48" name="矩形 47"/>
            <p:cNvSpPr/>
            <p:nvPr/>
          </p:nvSpPr>
          <p:spPr>
            <a:xfrm>
              <a:off x="4724400" y="986346"/>
              <a:ext cx="609600" cy="45719"/>
            </a:xfrm>
            <a:prstGeom prst="rect">
              <a:avLst/>
            </a:prstGeom>
            <a:grp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矩形 48"/>
            <p:cNvSpPr/>
            <p:nvPr/>
          </p:nvSpPr>
          <p:spPr>
            <a:xfrm>
              <a:off x="4724400" y="1093027"/>
              <a:ext cx="609600" cy="45719"/>
            </a:xfrm>
            <a:prstGeom prst="rect">
              <a:avLst/>
            </a:prstGeom>
            <a:grp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矩形 49"/>
            <p:cNvSpPr/>
            <p:nvPr/>
          </p:nvSpPr>
          <p:spPr>
            <a:xfrm>
              <a:off x="4724400" y="1199708"/>
              <a:ext cx="609600" cy="45719"/>
            </a:xfrm>
            <a:prstGeom prst="rect">
              <a:avLst/>
            </a:prstGeom>
            <a:grp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矩形 50"/>
            <p:cNvSpPr/>
            <p:nvPr/>
          </p:nvSpPr>
          <p:spPr>
            <a:xfrm>
              <a:off x="4724400" y="1306389"/>
              <a:ext cx="609600" cy="45719"/>
            </a:xfrm>
            <a:prstGeom prst="rect">
              <a:avLst/>
            </a:prstGeom>
            <a:grp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2" name="组合 51"/>
          <p:cNvGrpSpPr/>
          <p:nvPr/>
        </p:nvGrpSpPr>
        <p:grpSpPr>
          <a:xfrm>
            <a:off x="5170678" y="1939780"/>
            <a:ext cx="609600" cy="365762"/>
            <a:chOff x="4724400" y="986346"/>
            <a:chExt cx="609600" cy="365762"/>
          </a:xfrm>
          <a:solidFill>
            <a:schemeClr val="accent4">
              <a:lumMod val="60000"/>
              <a:lumOff val="40000"/>
            </a:schemeClr>
          </a:solidFill>
        </p:grpSpPr>
        <p:sp>
          <p:nvSpPr>
            <p:cNvPr id="53" name="矩形 52"/>
            <p:cNvSpPr/>
            <p:nvPr/>
          </p:nvSpPr>
          <p:spPr>
            <a:xfrm>
              <a:off x="4724400" y="986346"/>
              <a:ext cx="609600" cy="45719"/>
            </a:xfrm>
            <a:prstGeom prst="rect">
              <a:avLst/>
            </a:prstGeom>
            <a:grp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矩形 53"/>
            <p:cNvSpPr/>
            <p:nvPr/>
          </p:nvSpPr>
          <p:spPr>
            <a:xfrm>
              <a:off x="4724400" y="1093027"/>
              <a:ext cx="609600" cy="45719"/>
            </a:xfrm>
            <a:prstGeom prst="rect">
              <a:avLst/>
            </a:prstGeom>
            <a:grp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矩形 54"/>
            <p:cNvSpPr/>
            <p:nvPr/>
          </p:nvSpPr>
          <p:spPr>
            <a:xfrm>
              <a:off x="4724400" y="1199708"/>
              <a:ext cx="609600" cy="45719"/>
            </a:xfrm>
            <a:prstGeom prst="rect">
              <a:avLst/>
            </a:prstGeom>
            <a:grp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矩形 55"/>
            <p:cNvSpPr/>
            <p:nvPr/>
          </p:nvSpPr>
          <p:spPr>
            <a:xfrm>
              <a:off x="4724400" y="1306389"/>
              <a:ext cx="609600" cy="45719"/>
            </a:xfrm>
            <a:prstGeom prst="rect">
              <a:avLst/>
            </a:prstGeom>
            <a:grpFill/>
            <a:ln w="31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7" name="组合 56"/>
          <p:cNvGrpSpPr/>
          <p:nvPr/>
        </p:nvGrpSpPr>
        <p:grpSpPr>
          <a:xfrm>
            <a:off x="5170678" y="2711434"/>
            <a:ext cx="609600" cy="365762"/>
            <a:chOff x="4724400" y="986346"/>
            <a:chExt cx="609600" cy="365762"/>
          </a:xfrm>
          <a:solidFill>
            <a:srgbClr val="CC66FF"/>
          </a:solidFill>
        </p:grpSpPr>
        <p:sp>
          <p:nvSpPr>
            <p:cNvPr id="58" name="矩形 57"/>
            <p:cNvSpPr/>
            <p:nvPr/>
          </p:nvSpPr>
          <p:spPr>
            <a:xfrm>
              <a:off x="4724400" y="986346"/>
              <a:ext cx="609600" cy="45719"/>
            </a:xfrm>
            <a:prstGeom prst="rect">
              <a:avLst/>
            </a:prstGeom>
            <a:grpFill/>
            <a:ln w="3175">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i="1">
                <a:solidFill>
                  <a:schemeClr val="tx1"/>
                </a:solidFill>
                <a:latin typeface="Cambria Math" panose="02040503050406030204" pitchFamily="18" charset="0"/>
              </a:endParaRPr>
            </a:p>
          </p:txBody>
        </p:sp>
        <p:sp>
          <p:nvSpPr>
            <p:cNvPr id="59" name="矩形 58"/>
            <p:cNvSpPr/>
            <p:nvPr/>
          </p:nvSpPr>
          <p:spPr>
            <a:xfrm>
              <a:off x="4724400" y="1093027"/>
              <a:ext cx="609600" cy="45719"/>
            </a:xfrm>
            <a:prstGeom prst="rect">
              <a:avLst/>
            </a:prstGeom>
            <a:grpFill/>
            <a:ln w="3175">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i="1">
                <a:solidFill>
                  <a:schemeClr val="tx1"/>
                </a:solidFill>
                <a:latin typeface="Cambria Math" panose="02040503050406030204" pitchFamily="18" charset="0"/>
              </a:endParaRPr>
            </a:p>
          </p:txBody>
        </p:sp>
        <p:sp>
          <p:nvSpPr>
            <p:cNvPr id="60" name="矩形 59"/>
            <p:cNvSpPr/>
            <p:nvPr/>
          </p:nvSpPr>
          <p:spPr>
            <a:xfrm>
              <a:off x="4724400" y="1199708"/>
              <a:ext cx="609600" cy="45719"/>
            </a:xfrm>
            <a:prstGeom prst="rect">
              <a:avLst/>
            </a:prstGeom>
            <a:grpFill/>
            <a:ln w="3175">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i="1">
                <a:solidFill>
                  <a:schemeClr val="tx1"/>
                </a:solidFill>
                <a:latin typeface="Cambria Math" panose="02040503050406030204" pitchFamily="18" charset="0"/>
              </a:endParaRPr>
            </a:p>
          </p:txBody>
        </p:sp>
        <p:sp>
          <p:nvSpPr>
            <p:cNvPr id="61" name="矩形 60"/>
            <p:cNvSpPr/>
            <p:nvPr/>
          </p:nvSpPr>
          <p:spPr>
            <a:xfrm>
              <a:off x="4724400" y="1306389"/>
              <a:ext cx="609600" cy="45719"/>
            </a:xfrm>
            <a:prstGeom prst="rect">
              <a:avLst/>
            </a:prstGeom>
            <a:grpFill/>
            <a:ln w="3175">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i="1">
                <a:solidFill>
                  <a:schemeClr val="tx1"/>
                </a:solidFill>
                <a:latin typeface="Cambria Math" panose="02040503050406030204" pitchFamily="18" charset="0"/>
              </a:endParaRPr>
            </a:p>
          </p:txBody>
        </p:sp>
      </p:grpSp>
      <p:sp>
        <p:nvSpPr>
          <p:cNvPr id="6" name="文本框 5"/>
          <p:cNvSpPr txBox="1"/>
          <p:nvPr/>
        </p:nvSpPr>
        <p:spPr>
          <a:xfrm>
            <a:off x="5305399" y="795903"/>
            <a:ext cx="322524" cy="338554"/>
          </a:xfrm>
          <a:prstGeom prst="rect">
            <a:avLst/>
          </a:prstGeom>
          <a:noFill/>
        </p:spPr>
        <p:txBody>
          <a:bodyPr wrap="none" rtlCol="0">
            <a:spAutoFit/>
          </a:bodyPr>
          <a:p>
            <a:r>
              <a:rPr lang="en-US" altLang="zh-CN" sz="1600" dirty="0"/>
              <a:t>Q</a:t>
            </a:r>
            <a:endParaRPr lang="zh-CN" altLang="en-US" sz="1600" dirty="0"/>
          </a:p>
        </p:txBody>
      </p:sp>
      <p:sp>
        <p:nvSpPr>
          <p:cNvPr id="64" name="文本框 63"/>
          <p:cNvSpPr txBox="1"/>
          <p:nvPr/>
        </p:nvSpPr>
        <p:spPr>
          <a:xfrm>
            <a:off x="5323032" y="1567557"/>
            <a:ext cx="292068" cy="338554"/>
          </a:xfrm>
          <a:prstGeom prst="rect">
            <a:avLst/>
          </a:prstGeom>
          <a:noFill/>
        </p:spPr>
        <p:txBody>
          <a:bodyPr wrap="none" rtlCol="0">
            <a:spAutoFit/>
          </a:bodyPr>
          <a:p>
            <a:r>
              <a:rPr lang="en-US" altLang="zh-CN" sz="1600" dirty="0"/>
              <a:t>K</a:t>
            </a:r>
            <a:endParaRPr lang="zh-CN" altLang="en-US" sz="1600" dirty="0"/>
          </a:p>
        </p:txBody>
      </p:sp>
      <p:sp>
        <p:nvSpPr>
          <p:cNvPr id="65" name="文本框 64"/>
          <p:cNvSpPr txBox="1"/>
          <p:nvPr/>
        </p:nvSpPr>
        <p:spPr>
          <a:xfrm>
            <a:off x="5317422" y="2339211"/>
            <a:ext cx="301686" cy="338554"/>
          </a:xfrm>
          <a:prstGeom prst="rect">
            <a:avLst/>
          </a:prstGeom>
          <a:noFill/>
        </p:spPr>
        <p:txBody>
          <a:bodyPr wrap="none" rtlCol="0">
            <a:spAutoFit/>
          </a:bodyPr>
          <a:p>
            <a:r>
              <a:rPr lang="en-US" altLang="zh-CN" sz="1600" dirty="0"/>
              <a:t>V</a:t>
            </a:r>
            <a:endParaRPr lang="zh-CN" altLang="en-US" sz="1600" dirty="0"/>
          </a:p>
        </p:txBody>
      </p:sp>
      <p:sp>
        <p:nvSpPr>
          <p:cNvPr id="71" name="文本框 70"/>
          <p:cNvSpPr txBox="1"/>
          <p:nvPr/>
        </p:nvSpPr>
        <p:spPr>
          <a:xfrm>
            <a:off x="6487578" y="1071936"/>
            <a:ext cx="303288" cy="338554"/>
          </a:xfrm>
          <a:prstGeom prst="rect">
            <a:avLst/>
          </a:prstGeom>
          <a:noFill/>
        </p:spPr>
        <p:txBody>
          <a:bodyPr wrap="none" rtlCol="0">
            <a:spAutoFit/>
          </a:bodyPr>
          <a:p>
            <a:r>
              <a:rPr lang="en-US" altLang="zh-CN" sz="1600" dirty="0"/>
              <a:t>A</a:t>
            </a:r>
            <a:endParaRPr lang="zh-CN" altLang="en-US" sz="1600" dirty="0"/>
          </a:p>
        </p:txBody>
      </p:sp>
      <p:sp>
        <p:nvSpPr>
          <p:cNvPr id="72" name="矩形 71"/>
          <p:cNvSpPr/>
          <p:nvPr>
            <p:custDataLst>
              <p:tags r:id="rId6"/>
            </p:custDataLst>
          </p:nvPr>
        </p:nvSpPr>
        <p:spPr>
          <a:xfrm>
            <a:off x="6508129" y="2769502"/>
            <a:ext cx="249626" cy="249626"/>
          </a:xfrm>
          <a:prstGeom prst="rect">
            <a:avLst/>
          </a:prstGeom>
          <a:solidFill>
            <a:schemeClr val="bg1">
              <a:lumMod val="95000"/>
            </a:schemeClr>
          </a:solidFill>
          <a:ln w="19050">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marL="53975" algn="ctr"/>
            <a:endParaRPr lang="en-US" altLang="zh-CN" sz="2400" dirty="0">
              <a:solidFill>
                <a:schemeClr val="tx1"/>
              </a:solidFill>
            </a:endParaRPr>
          </a:p>
        </p:txBody>
      </p:sp>
      <p:cxnSp>
        <p:nvCxnSpPr>
          <p:cNvPr id="73" name="直接箭头连接符 72"/>
          <p:cNvCxnSpPr>
            <a:endCxn id="72" idx="1"/>
          </p:cNvCxnSpPr>
          <p:nvPr/>
        </p:nvCxnSpPr>
        <p:spPr>
          <a:xfrm flipV="1">
            <a:off x="5899185" y="2894315"/>
            <a:ext cx="608944" cy="2"/>
          </a:xfrm>
          <a:prstGeom prst="straightConnector1">
            <a:avLst/>
          </a:prstGeom>
          <a:ln w="25400">
            <a:solidFill>
              <a:srgbClr val="CC66FF"/>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cxnSpLocks noChangeAspect="1"/>
          </p:cNvCxnSpPr>
          <p:nvPr/>
        </p:nvCxnSpPr>
        <p:spPr>
          <a:xfrm>
            <a:off x="5805108" y="1410652"/>
            <a:ext cx="528019" cy="230150"/>
          </a:xfrm>
          <a:prstGeom prst="straightConnector1">
            <a:avLst/>
          </a:prstGeom>
          <a:ln w="25400">
            <a:solidFill>
              <a:srgbClr val="CC66FF"/>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V="1">
            <a:off x="5812260" y="1784853"/>
            <a:ext cx="528019" cy="261278"/>
          </a:xfrm>
          <a:prstGeom prst="straightConnector1">
            <a:avLst/>
          </a:prstGeom>
          <a:ln w="25400">
            <a:solidFill>
              <a:srgbClr val="CC66FF"/>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6622782" y="1921842"/>
            <a:ext cx="0" cy="828000"/>
          </a:xfrm>
          <a:prstGeom prst="straightConnector1">
            <a:avLst/>
          </a:prstGeom>
          <a:ln w="25400">
            <a:solidFill>
              <a:srgbClr val="CC66FF"/>
            </a:solidFill>
            <a:tailEnd type="triangle"/>
          </a:ln>
        </p:spPr>
        <p:style>
          <a:lnRef idx="1">
            <a:schemeClr val="accent1"/>
          </a:lnRef>
          <a:fillRef idx="0">
            <a:schemeClr val="accent1"/>
          </a:fillRef>
          <a:effectRef idx="0">
            <a:schemeClr val="accent1"/>
          </a:effectRef>
          <a:fontRef idx="minor">
            <a:schemeClr val="tx1"/>
          </a:fontRef>
        </p:style>
      </p:cxnSp>
      <p:grpSp>
        <p:nvGrpSpPr>
          <p:cNvPr id="86" name="组合 85"/>
          <p:cNvGrpSpPr/>
          <p:nvPr/>
        </p:nvGrpSpPr>
        <p:grpSpPr>
          <a:xfrm>
            <a:off x="7314529" y="2711434"/>
            <a:ext cx="609600" cy="365762"/>
            <a:chOff x="4724400" y="986346"/>
            <a:chExt cx="609600" cy="365762"/>
          </a:xfrm>
          <a:solidFill>
            <a:schemeClr val="accent6">
              <a:lumMod val="60000"/>
              <a:lumOff val="40000"/>
            </a:schemeClr>
          </a:solidFill>
        </p:grpSpPr>
        <p:sp>
          <p:nvSpPr>
            <p:cNvPr id="87" name="矩形 86"/>
            <p:cNvSpPr/>
            <p:nvPr/>
          </p:nvSpPr>
          <p:spPr>
            <a:xfrm>
              <a:off x="4724400" y="986346"/>
              <a:ext cx="609600" cy="45719"/>
            </a:xfrm>
            <a:prstGeom prst="rect">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8" name="矩形 87"/>
            <p:cNvSpPr/>
            <p:nvPr/>
          </p:nvSpPr>
          <p:spPr>
            <a:xfrm>
              <a:off x="4724400" y="1093027"/>
              <a:ext cx="609600" cy="45719"/>
            </a:xfrm>
            <a:prstGeom prst="rect">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矩形 88"/>
            <p:cNvSpPr/>
            <p:nvPr/>
          </p:nvSpPr>
          <p:spPr>
            <a:xfrm>
              <a:off x="4724400" y="1199708"/>
              <a:ext cx="609600" cy="45719"/>
            </a:xfrm>
            <a:prstGeom prst="rect">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矩形 89"/>
            <p:cNvSpPr/>
            <p:nvPr/>
          </p:nvSpPr>
          <p:spPr>
            <a:xfrm>
              <a:off x="4724400" y="1306389"/>
              <a:ext cx="609600" cy="45719"/>
            </a:xfrm>
            <a:prstGeom prst="rect">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91" name="图片 90"/>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7216415" y="1100662"/>
            <a:ext cx="783044" cy="783044"/>
          </a:xfrm>
          <a:prstGeom prst="rect">
            <a:avLst/>
          </a:prstGeom>
          <a:ln w="19050">
            <a:solidFill>
              <a:schemeClr val="accent6">
                <a:alpha val="30000"/>
              </a:schemeClr>
            </a:solidFill>
          </a:ln>
        </p:spPr>
      </p:pic>
      <p:pic>
        <p:nvPicPr>
          <p:cNvPr id="92" name="图片 91"/>
          <p:cNvPicPr>
            <a:picLocks noChangeAspect="1"/>
          </p:cNvPicPr>
          <p:nvPr/>
        </p:nvPicPr>
        <p:blipFill>
          <a:blip r:embed="rId5">
            <a:alphaModFix amt="40000"/>
            <a:extLst>
              <a:ext uri="{28A0092B-C50C-407E-A947-70E740481C1C}">
                <a14:useLocalDpi xmlns:a14="http://schemas.microsoft.com/office/drawing/2010/main" val="0"/>
              </a:ext>
            </a:extLst>
          </a:blip>
          <a:stretch>
            <a:fillRect/>
          </a:stretch>
        </p:blipFill>
        <p:spPr>
          <a:xfrm>
            <a:off x="7265472" y="1173331"/>
            <a:ext cx="783044" cy="783044"/>
          </a:xfrm>
          <a:prstGeom prst="rect">
            <a:avLst/>
          </a:prstGeom>
          <a:ln w="19050">
            <a:solidFill>
              <a:schemeClr val="accent6">
                <a:alpha val="40000"/>
              </a:schemeClr>
            </a:solidFill>
          </a:ln>
        </p:spPr>
      </p:pic>
      <p:pic>
        <p:nvPicPr>
          <p:cNvPr id="93" name="图片 92"/>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7314529" y="1246000"/>
            <a:ext cx="783044" cy="783044"/>
          </a:xfrm>
          <a:prstGeom prst="rect">
            <a:avLst/>
          </a:prstGeom>
          <a:ln w="19050">
            <a:solidFill>
              <a:schemeClr val="accent6">
                <a:alpha val="50000"/>
              </a:schemeClr>
            </a:solidFill>
          </a:ln>
        </p:spPr>
      </p:pic>
      <p:pic>
        <p:nvPicPr>
          <p:cNvPr id="94" name="图片 93"/>
          <p:cNvPicPr>
            <a:picLocks noChangeAspect="1"/>
          </p:cNvPicPr>
          <p:nvPr/>
        </p:nvPicPr>
        <p:blipFill>
          <a:blip r:embed="rId7">
            <a:extLst>
              <a:ext uri="{BEBA8EAE-BF5A-486C-A8C5-ECC9F3942E4B}">
                <a14:imgProps xmlns:a14="http://schemas.microsoft.com/office/drawing/2010/main">
                  <a14:imgLayer r:embed="rId8">
                    <a14:imgEffect>
                      <a14:artisticBlur radius="3"/>
                    </a14:imgEffect>
                  </a14:imgLayer>
                </a14:imgProps>
              </a:ext>
              <a:ext uri="{28A0092B-C50C-407E-A947-70E740481C1C}">
                <a14:useLocalDpi xmlns:a14="http://schemas.microsoft.com/office/drawing/2010/main" val="0"/>
              </a:ext>
            </a:extLst>
          </a:blip>
          <a:stretch>
            <a:fillRect/>
          </a:stretch>
        </p:blipFill>
        <p:spPr>
          <a:xfrm>
            <a:off x="7363586" y="1318669"/>
            <a:ext cx="783044" cy="783044"/>
          </a:xfrm>
          <a:prstGeom prst="rect">
            <a:avLst/>
          </a:prstGeom>
          <a:ln w="19050">
            <a:solidFill>
              <a:schemeClr val="accent6"/>
            </a:solidFill>
          </a:ln>
        </p:spPr>
      </p:pic>
      <p:grpSp>
        <p:nvGrpSpPr>
          <p:cNvPr id="1809" name="组合 1808"/>
          <p:cNvGrpSpPr>
            <a:grpSpLocks noChangeAspect="1"/>
          </p:cNvGrpSpPr>
          <p:nvPr/>
        </p:nvGrpSpPr>
        <p:grpSpPr>
          <a:xfrm>
            <a:off x="6415725" y="1500460"/>
            <a:ext cx="439537" cy="396000"/>
            <a:chOff x="6083299" y="1415703"/>
            <a:chExt cx="333714" cy="300659"/>
          </a:xfrm>
        </p:grpSpPr>
        <p:sp>
          <p:nvSpPr>
            <p:cNvPr id="115" name="矩形 114"/>
            <p:cNvSpPr/>
            <p:nvPr/>
          </p:nvSpPr>
          <p:spPr>
            <a:xfrm>
              <a:off x="6083299" y="1415703"/>
              <a:ext cx="46800" cy="45719"/>
            </a:xfrm>
            <a:prstGeom prst="rect">
              <a:avLst/>
            </a:prstGeom>
            <a:gradFill>
              <a:gsLst>
                <a:gs pos="0">
                  <a:schemeClr val="accent2">
                    <a:lumMod val="20000"/>
                    <a:lumOff val="80000"/>
                  </a:schemeClr>
                </a:gs>
                <a:gs pos="100000">
                  <a:schemeClr val="accent4">
                    <a:lumMod val="98000"/>
                  </a:schemeClr>
                </a:gs>
              </a:gsLst>
              <a:lin ang="5400000" scaled="1"/>
            </a:gra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6" name="矩形 115"/>
            <p:cNvSpPr/>
            <p:nvPr/>
          </p:nvSpPr>
          <p:spPr>
            <a:xfrm>
              <a:off x="6178937" y="1415703"/>
              <a:ext cx="46800" cy="45719"/>
            </a:xfrm>
            <a:prstGeom prst="rect">
              <a:avLst/>
            </a:prstGeom>
            <a:gradFill>
              <a:gsLst>
                <a:gs pos="0">
                  <a:schemeClr val="accent2">
                    <a:lumMod val="20000"/>
                    <a:lumOff val="80000"/>
                  </a:schemeClr>
                </a:gs>
                <a:gs pos="100000">
                  <a:schemeClr val="accent4">
                    <a:lumMod val="98000"/>
                  </a:schemeClr>
                </a:gs>
              </a:gsLst>
              <a:lin ang="5400000" scaled="1"/>
            </a:gra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7" name="矩形 116"/>
            <p:cNvSpPr/>
            <p:nvPr/>
          </p:nvSpPr>
          <p:spPr>
            <a:xfrm>
              <a:off x="6274575" y="1415703"/>
              <a:ext cx="46800" cy="45719"/>
            </a:xfrm>
            <a:prstGeom prst="rect">
              <a:avLst/>
            </a:prstGeom>
            <a:gradFill>
              <a:gsLst>
                <a:gs pos="0">
                  <a:schemeClr val="accent2">
                    <a:lumMod val="20000"/>
                    <a:lumOff val="80000"/>
                  </a:schemeClr>
                </a:gs>
                <a:gs pos="100000">
                  <a:schemeClr val="accent4">
                    <a:lumMod val="98000"/>
                  </a:schemeClr>
                </a:gs>
              </a:gsLst>
              <a:lin ang="5400000" scaled="1"/>
            </a:gra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8" name="矩形 117"/>
            <p:cNvSpPr/>
            <p:nvPr/>
          </p:nvSpPr>
          <p:spPr>
            <a:xfrm>
              <a:off x="6370213" y="1415703"/>
              <a:ext cx="46800" cy="45719"/>
            </a:xfrm>
            <a:prstGeom prst="rect">
              <a:avLst/>
            </a:prstGeom>
            <a:gradFill>
              <a:gsLst>
                <a:gs pos="0">
                  <a:schemeClr val="accent2">
                    <a:lumMod val="20000"/>
                    <a:lumOff val="80000"/>
                  </a:schemeClr>
                </a:gs>
                <a:gs pos="100000">
                  <a:schemeClr val="accent4">
                    <a:lumMod val="98000"/>
                  </a:schemeClr>
                </a:gs>
              </a:gsLst>
              <a:lin ang="5400000" scaled="1"/>
            </a:gra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0" name="矩形 119"/>
            <p:cNvSpPr/>
            <p:nvPr/>
          </p:nvSpPr>
          <p:spPr>
            <a:xfrm>
              <a:off x="6083299" y="1500254"/>
              <a:ext cx="46800" cy="45719"/>
            </a:xfrm>
            <a:prstGeom prst="rect">
              <a:avLst/>
            </a:prstGeom>
            <a:gradFill>
              <a:gsLst>
                <a:gs pos="0">
                  <a:schemeClr val="accent2">
                    <a:lumMod val="20000"/>
                    <a:lumOff val="80000"/>
                  </a:schemeClr>
                </a:gs>
                <a:gs pos="100000">
                  <a:schemeClr val="accent4">
                    <a:lumMod val="98000"/>
                  </a:schemeClr>
                </a:gs>
              </a:gsLst>
              <a:lin ang="5400000" scaled="1"/>
            </a:gra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1" name="矩形 120"/>
            <p:cNvSpPr/>
            <p:nvPr/>
          </p:nvSpPr>
          <p:spPr>
            <a:xfrm>
              <a:off x="6178937" y="1500254"/>
              <a:ext cx="46800" cy="45719"/>
            </a:xfrm>
            <a:prstGeom prst="rect">
              <a:avLst/>
            </a:prstGeom>
            <a:gradFill>
              <a:gsLst>
                <a:gs pos="0">
                  <a:schemeClr val="accent2">
                    <a:lumMod val="20000"/>
                    <a:lumOff val="80000"/>
                  </a:schemeClr>
                </a:gs>
                <a:gs pos="100000">
                  <a:schemeClr val="accent4">
                    <a:lumMod val="98000"/>
                  </a:schemeClr>
                </a:gs>
              </a:gsLst>
              <a:lin ang="5400000" scaled="1"/>
            </a:gra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2" name="矩形 121"/>
            <p:cNvSpPr/>
            <p:nvPr/>
          </p:nvSpPr>
          <p:spPr>
            <a:xfrm>
              <a:off x="6274575" y="1500254"/>
              <a:ext cx="46800" cy="45719"/>
            </a:xfrm>
            <a:prstGeom prst="rect">
              <a:avLst/>
            </a:prstGeom>
            <a:gradFill>
              <a:gsLst>
                <a:gs pos="0">
                  <a:schemeClr val="accent2">
                    <a:lumMod val="20000"/>
                    <a:lumOff val="80000"/>
                  </a:schemeClr>
                </a:gs>
                <a:gs pos="100000">
                  <a:schemeClr val="accent4">
                    <a:lumMod val="98000"/>
                  </a:schemeClr>
                </a:gs>
              </a:gsLst>
              <a:lin ang="5400000" scaled="1"/>
            </a:gra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3" name="矩形 122"/>
            <p:cNvSpPr/>
            <p:nvPr/>
          </p:nvSpPr>
          <p:spPr>
            <a:xfrm>
              <a:off x="6370213" y="1500254"/>
              <a:ext cx="46800" cy="45719"/>
            </a:xfrm>
            <a:prstGeom prst="rect">
              <a:avLst/>
            </a:prstGeom>
            <a:gradFill>
              <a:gsLst>
                <a:gs pos="0">
                  <a:schemeClr val="accent2">
                    <a:lumMod val="20000"/>
                    <a:lumOff val="80000"/>
                  </a:schemeClr>
                </a:gs>
                <a:gs pos="100000">
                  <a:schemeClr val="accent4">
                    <a:lumMod val="98000"/>
                  </a:schemeClr>
                </a:gs>
              </a:gsLst>
              <a:lin ang="5400000" scaled="1"/>
            </a:gra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4" name="矩形 123"/>
            <p:cNvSpPr/>
            <p:nvPr/>
          </p:nvSpPr>
          <p:spPr>
            <a:xfrm>
              <a:off x="6083299" y="1586092"/>
              <a:ext cx="46800" cy="45719"/>
            </a:xfrm>
            <a:prstGeom prst="rect">
              <a:avLst/>
            </a:prstGeom>
            <a:gradFill>
              <a:gsLst>
                <a:gs pos="0">
                  <a:schemeClr val="accent2">
                    <a:lumMod val="20000"/>
                    <a:lumOff val="80000"/>
                  </a:schemeClr>
                </a:gs>
                <a:gs pos="100000">
                  <a:schemeClr val="accent4">
                    <a:lumMod val="98000"/>
                  </a:schemeClr>
                </a:gs>
              </a:gsLst>
              <a:lin ang="5400000" scaled="1"/>
            </a:gra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5" name="矩形 124"/>
            <p:cNvSpPr/>
            <p:nvPr/>
          </p:nvSpPr>
          <p:spPr>
            <a:xfrm>
              <a:off x="6178937" y="1586092"/>
              <a:ext cx="46800" cy="45719"/>
            </a:xfrm>
            <a:prstGeom prst="rect">
              <a:avLst/>
            </a:prstGeom>
            <a:gradFill>
              <a:gsLst>
                <a:gs pos="0">
                  <a:schemeClr val="accent2">
                    <a:lumMod val="20000"/>
                    <a:lumOff val="80000"/>
                  </a:schemeClr>
                </a:gs>
                <a:gs pos="100000">
                  <a:schemeClr val="accent4">
                    <a:lumMod val="98000"/>
                  </a:schemeClr>
                </a:gs>
              </a:gsLst>
              <a:lin ang="5400000" scaled="1"/>
            </a:gra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6" name="矩形 125"/>
            <p:cNvSpPr/>
            <p:nvPr/>
          </p:nvSpPr>
          <p:spPr>
            <a:xfrm>
              <a:off x="6274575" y="1586092"/>
              <a:ext cx="46800" cy="45719"/>
            </a:xfrm>
            <a:prstGeom prst="rect">
              <a:avLst/>
            </a:prstGeom>
            <a:gradFill>
              <a:gsLst>
                <a:gs pos="0">
                  <a:schemeClr val="accent2">
                    <a:lumMod val="20000"/>
                    <a:lumOff val="80000"/>
                  </a:schemeClr>
                </a:gs>
                <a:gs pos="100000">
                  <a:schemeClr val="accent4">
                    <a:lumMod val="98000"/>
                  </a:schemeClr>
                </a:gs>
              </a:gsLst>
              <a:lin ang="5400000" scaled="1"/>
            </a:gra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7" name="矩形 126"/>
            <p:cNvSpPr/>
            <p:nvPr/>
          </p:nvSpPr>
          <p:spPr>
            <a:xfrm>
              <a:off x="6370213" y="1586092"/>
              <a:ext cx="46800" cy="45719"/>
            </a:xfrm>
            <a:prstGeom prst="rect">
              <a:avLst/>
            </a:prstGeom>
            <a:gradFill>
              <a:gsLst>
                <a:gs pos="0">
                  <a:schemeClr val="accent2">
                    <a:lumMod val="20000"/>
                    <a:lumOff val="80000"/>
                  </a:schemeClr>
                </a:gs>
                <a:gs pos="100000">
                  <a:schemeClr val="accent4">
                    <a:lumMod val="98000"/>
                  </a:schemeClr>
                </a:gs>
              </a:gsLst>
              <a:lin ang="5400000" scaled="1"/>
            </a:gra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8" name="矩形 127"/>
            <p:cNvSpPr/>
            <p:nvPr/>
          </p:nvSpPr>
          <p:spPr>
            <a:xfrm>
              <a:off x="6083299" y="1670643"/>
              <a:ext cx="46800" cy="45719"/>
            </a:xfrm>
            <a:prstGeom prst="rect">
              <a:avLst/>
            </a:prstGeom>
            <a:gradFill>
              <a:gsLst>
                <a:gs pos="0">
                  <a:schemeClr val="accent2">
                    <a:lumMod val="20000"/>
                    <a:lumOff val="80000"/>
                  </a:schemeClr>
                </a:gs>
                <a:gs pos="100000">
                  <a:schemeClr val="accent4">
                    <a:lumMod val="98000"/>
                  </a:schemeClr>
                </a:gs>
              </a:gsLst>
              <a:lin ang="5400000" scaled="1"/>
            </a:gra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9" name="矩形 128"/>
            <p:cNvSpPr/>
            <p:nvPr/>
          </p:nvSpPr>
          <p:spPr>
            <a:xfrm>
              <a:off x="6178937" y="1670643"/>
              <a:ext cx="46800" cy="45719"/>
            </a:xfrm>
            <a:prstGeom prst="rect">
              <a:avLst/>
            </a:prstGeom>
            <a:gradFill>
              <a:gsLst>
                <a:gs pos="0">
                  <a:schemeClr val="accent2">
                    <a:lumMod val="20000"/>
                    <a:lumOff val="80000"/>
                  </a:schemeClr>
                </a:gs>
                <a:gs pos="100000">
                  <a:schemeClr val="accent4">
                    <a:lumMod val="98000"/>
                  </a:schemeClr>
                </a:gs>
              </a:gsLst>
              <a:lin ang="5400000" scaled="1"/>
            </a:gra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0" name="矩形 129"/>
            <p:cNvSpPr/>
            <p:nvPr/>
          </p:nvSpPr>
          <p:spPr>
            <a:xfrm>
              <a:off x="6274575" y="1670643"/>
              <a:ext cx="46800" cy="45719"/>
            </a:xfrm>
            <a:prstGeom prst="rect">
              <a:avLst/>
            </a:prstGeom>
            <a:gradFill>
              <a:gsLst>
                <a:gs pos="0">
                  <a:schemeClr val="accent2">
                    <a:lumMod val="20000"/>
                    <a:lumOff val="80000"/>
                  </a:schemeClr>
                </a:gs>
                <a:gs pos="100000">
                  <a:schemeClr val="accent4">
                    <a:lumMod val="98000"/>
                  </a:schemeClr>
                </a:gs>
              </a:gsLst>
              <a:lin ang="5400000" scaled="1"/>
            </a:gra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1" name="矩形 130"/>
            <p:cNvSpPr/>
            <p:nvPr/>
          </p:nvSpPr>
          <p:spPr>
            <a:xfrm>
              <a:off x="6370213" y="1670643"/>
              <a:ext cx="46800" cy="45719"/>
            </a:xfrm>
            <a:prstGeom prst="rect">
              <a:avLst/>
            </a:prstGeom>
            <a:gradFill>
              <a:gsLst>
                <a:gs pos="0">
                  <a:schemeClr val="accent2">
                    <a:lumMod val="20000"/>
                    <a:lumOff val="80000"/>
                  </a:schemeClr>
                </a:gs>
                <a:gs pos="100000">
                  <a:schemeClr val="accent4">
                    <a:lumMod val="98000"/>
                  </a:schemeClr>
                </a:gs>
              </a:gsLst>
              <a:lin ang="5400000" scaled="1"/>
            </a:gra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142" name="直接箭头连接符 141"/>
          <p:cNvCxnSpPr/>
          <p:nvPr/>
        </p:nvCxnSpPr>
        <p:spPr>
          <a:xfrm flipV="1">
            <a:off x="6745911" y="2894313"/>
            <a:ext cx="540000" cy="2"/>
          </a:xfrm>
          <a:prstGeom prst="straightConnector1">
            <a:avLst/>
          </a:prstGeom>
          <a:ln w="25400">
            <a:solidFill>
              <a:srgbClr val="CC66FF"/>
            </a:solidFill>
            <a:tailEnd type="triangle"/>
          </a:ln>
        </p:spPr>
        <p:style>
          <a:lnRef idx="1">
            <a:schemeClr val="accent1"/>
          </a:lnRef>
          <a:fillRef idx="0">
            <a:schemeClr val="accent1"/>
          </a:fillRef>
          <a:effectRef idx="0">
            <a:schemeClr val="accent1"/>
          </a:effectRef>
          <a:fontRef idx="minor">
            <a:schemeClr val="tx1"/>
          </a:fontRef>
        </p:style>
      </p:cxnSp>
      <p:pic>
        <p:nvPicPr>
          <p:cNvPr id="143" name="图片 142"/>
          <p:cNvPicPr>
            <a:picLocks noChangeAspect="1"/>
          </p:cNvPicPr>
          <p:nvPr/>
        </p:nvPicPr>
        <p:blipFill>
          <a:blip r:embed="rId9">
            <a:extLst>
              <a:ext uri="{BEBA8EAE-BF5A-486C-A8C5-ECC9F3942E4B}">
                <a14:imgProps xmlns:a14="http://schemas.microsoft.com/office/drawing/2010/main">
                  <a14:imgLayer r:embed="rId10">
                    <a14:imgEffect>
                      <a14:artisticWatercolorSponge trans="50000" brushSize="1"/>
                    </a14:imgEffect>
                  </a14:imgLayer>
                </a14:imgProps>
              </a:ext>
              <a:ext uri="{28A0092B-C50C-407E-A947-70E740481C1C}">
                <a14:useLocalDpi xmlns:a14="http://schemas.microsoft.com/office/drawing/2010/main" val="0"/>
              </a:ext>
            </a:extLst>
          </a:blip>
          <a:stretch>
            <a:fillRect/>
          </a:stretch>
        </p:blipFill>
        <p:spPr>
          <a:xfrm>
            <a:off x="10117288" y="2373197"/>
            <a:ext cx="1333500" cy="1333500"/>
          </a:xfrm>
          <a:prstGeom prst="rect">
            <a:avLst/>
          </a:prstGeom>
          <a:ln w="19050">
            <a:solidFill>
              <a:schemeClr val="accent6"/>
            </a:solidFill>
          </a:ln>
        </p:spPr>
      </p:pic>
      <p:pic>
        <p:nvPicPr>
          <p:cNvPr id="144" name="图片 143"/>
          <p:cNvPicPr>
            <a:picLocks noChangeAspect="1"/>
          </p:cNvPicPr>
          <p:nvPr/>
        </p:nvPicPr>
        <p:blipFill>
          <a:blip r:embed="rId11">
            <a:extLst>
              <a:ext uri="{BEBA8EAE-BF5A-486C-A8C5-ECC9F3942E4B}">
                <a14:imgProps xmlns:a14="http://schemas.microsoft.com/office/drawing/2010/main">
                  <a14:imgLayer r:embed="rId8">
                    <a14:imgEffect>
                      <a14:artisticWatercolorSponge trans="50000" brushSize="1"/>
                    </a14:imgEffect>
                  </a14:imgLayer>
                </a14:imgProps>
              </a:ext>
              <a:ext uri="{28A0092B-C50C-407E-A947-70E740481C1C}">
                <a14:useLocalDpi xmlns:a14="http://schemas.microsoft.com/office/drawing/2010/main" val="0"/>
              </a:ext>
            </a:extLst>
          </a:blip>
          <a:stretch>
            <a:fillRect/>
          </a:stretch>
        </p:blipFill>
        <p:spPr>
          <a:xfrm>
            <a:off x="8605291" y="861201"/>
            <a:ext cx="1333500" cy="1333500"/>
          </a:xfrm>
          <a:prstGeom prst="rect">
            <a:avLst/>
          </a:prstGeom>
          <a:ln w="19050">
            <a:solidFill>
              <a:schemeClr val="accent6"/>
            </a:solidFill>
          </a:ln>
        </p:spPr>
      </p:pic>
      <p:pic>
        <p:nvPicPr>
          <p:cNvPr id="145" name="图片 144"/>
          <p:cNvPicPr>
            <a:picLocks noChangeAspect="1"/>
          </p:cNvPicPr>
          <p:nvPr/>
        </p:nvPicPr>
        <p:blipFill>
          <a:blip r:embed="rId12">
            <a:extLst>
              <a:ext uri="{BEBA8EAE-BF5A-486C-A8C5-ECC9F3942E4B}">
                <a14:imgProps xmlns:a14="http://schemas.microsoft.com/office/drawing/2010/main">
                  <a14:imgLayer r:embed="rId13">
                    <a14:imgEffect>
                      <a14:artisticWatercolorSponge trans="50000" brushSize="1"/>
                    </a14:imgEffect>
                  </a14:imgLayer>
                </a14:imgProps>
              </a:ext>
              <a:ext uri="{28A0092B-C50C-407E-A947-70E740481C1C}">
                <a14:useLocalDpi xmlns:a14="http://schemas.microsoft.com/office/drawing/2010/main" val="0"/>
              </a:ext>
            </a:extLst>
          </a:blip>
          <a:stretch>
            <a:fillRect/>
          </a:stretch>
        </p:blipFill>
        <p:spPr>
          <a:xfrm>
            <a:off x="10117288" y="861201"/>
            <a:ext cx="1333500" cy="1333500"/>
          </a:xfrm>
          <a:prstGeom prst="rect">
            <a:avLst/>
          </a:prstGeom>
          <a:ln w="19050">
            <a:solidFill>
              <a:schemeClr val="accent6"/>
            </a:solidFill>
          </a:ln>
        </p:spPr>
      </p:pic>
      <p:pic>
        <p:nvPicPr>
          <p:cNvPr id="146" name="图片 145"/>
          <p:cNvPicPr>
            <a:picLocks noChangeAspect="1"/>
          </p:cNvPicPr>
          <p:nvPr/>
        </p:nvPicPr>
        <p:blipFill>
          <a:blip r:embed="rId14">
            <a:extLst>
              <a:ext uri="{BEBA8EAE-BF5A-486C-A8C5-ECC9F3942E4B}">
                <a14:imgProps xmlns:a14="http://schemas.microsoft.com/office/drawing/2010/main">
                  <a14:imgLayer r:embed="rId15">
                    <a14:imgEffect>
                      <a14:artisticWatercolorSponge trans="50000" brushSize="1"/>
                    </a14:imgEffect>
                  </a14:imgLayer>
                </a14:imgProps>
              </a:ext>
              <a:ext uri="{28A0092B-C50C-407E-A947-70E740481C1C}">
                <a14:useLocalDpi xmlns:a14="http://schemas.microsoft.com/office/drawing/2010/main" val="0"/>
              </a:ext>
            </a:extLst>
          </a:blip>
          <a:stretch>
            <a:fillRect/>
          </a:stretch>
        </p:blipFill>
        <p:spPr>
          <a:xfrm>
            <a:off x="8605291" y="2373197"/>
            <a:ext cx="1333500" cy="1333500"/>
          </a:xfrm>
          <a:prstGeom prst="rect">
            <a:avLst/>
          </a:prstGeom>
          <a:ln w="19050">
            <a:solidFill>
              <a:schemeClr val="accent6"/>
            </a:solidFill>
          </a:ln>
        </p:spPr>
      </p:pic>
      <p:cxnSp>
        <p:nvCxnSpPr>
          <p:cNvPr id="158" name="直接箭头连接符 157"/>
          <p:cNvCxnSpPr/>
          <p:nvPr/>
        </p:nvCxnSpPr>
        <p:spPr>
          <a:xfrm>
            <a:off x="4218543" y="2154940"/>
            <a:ext cx="0" cy="54000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806" name="矩形 1805"/>
          <p:cNvSpPr/>
          <p:nvPr/>
        </p:nvSpPr>
        <p:spPr>
          <a:xfrm>
            <a:off x="4089880" y="3362791"/>
            <a:ext cx="360000" cy="360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07" name="文本框 1806"/>
          <p:cNvSpPr txBox="1"/>
          <p:nvPr/>
        </p:nvSpPr>
        <p:spPr>
          <a:xfrm>
            <a:off x="4379526" y="3445262"/>
            <a:ext cx="1325880" cy="368300"/>
          </a:xfrm>
          <a:prstGeom prst="rect">
            <a:avLst/>
          </a:prstGeom>
          <a:noFill/>
        </p:spPr>
        <p:txBody>
          <a:bodyPr wrap="none" rtlCol="0">
            <a:spAutoFit/>
          </a:bodyPr>
          <a:p>
            <a:pPr algn="l"/>
            <a:r>
              <a:rPr lang="en-US" altLang="zh-CN" dirty="0">
                <a:latin typeface="黑体" panose="02010609060101010101" charset="-122"/>
                <a:ea typeface="黑体" panose="02010609060101010101" charset="-122"/>
              </a:rPr>
              <a:t>window </a:t>
            </a:r>
            <a:r>
              <a:rPr lang="en-US" altLang="zh-CN" dirty="0">
                <a:latin typeface="黑体" panose="02010609060101010101" charset="-122"/>
                <a:ea typeface="黑体" panose="02010609060101010101" charset="-122"/>
              </a:rPr>
              <a:t>msa</a:t>
            </a:r>
            <a:endParaRPr lang="en-US" altLang="zh-CN" dirty="0">
              <a:latin typeface="黑体" panose="02010609060101010101" charset="-122"/>
              <a:ea typeface="黑体" panose="02010609060101010101" charset="-122"/>
            </a:endParaRPr>
          </a:p>
        </p:txBody>
      </p:sp>
      <p:sp>
        <p:nvSpPr>
          <p:cNvPr id="167" name="矩形 166"/>
          <p:cNvSpPr/>
          <p:nvPr/>
        </p:nvSpPr>
        <p:spPr>
          <a:xfrm>
            <a:off x="6384915" y="3471152"/>
            <a:ext cx="252000" cy="252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8" name="文本框 167"/>
          <p:cNvSpPr txBox="1"/>
          <p:nvPr/>
        </p:nvSpPr>
        <p:spPr>
          <a:xfrm>
            <a:off x="6593885" y="3440416"/>
            <a:ext cx="1897380" cy="368300"/>
          </a:xfrm>
          <a:prstGeom prst="rect">
            <a:avLst/>
          </a:prstGeom>
          <a:noFill/>
        </p:spPr>
        <p:txBody>
          <a:bodyPr wrap="none" rtlCol="0">
            <a:spAutoFit/>
          </a:bodyPr>
          <a:p>
            <a:r>
              <a:rPr lang="en-US" altLang="zh-CN" dirty="0">
                <a:latin typeface="黑体" panose="02010609060101010101" charset="-122"/>
                <a:ea typeface="黑体" panose="02010609060101010101" charset="-122"/>
                <a:cs typeface="黑体" panose="02010609060101010101" charset="-122"/>
              </a:rPr>
              <a:t>patch in window</a:t>
            </a:r>
            <a:endParaRPr lang="en-US" altLang="zh-CN" dirty="0">
              <a:latin typeface="黑体" panose="02010609060101010101" charset="-122"/>
              <a:ea typeface="黑体" panose="02010609060101010101" charset="-122"/>
              <a:cs typeface="黑体" panose="02010609060101010101" charset="-122"/>
            </a:endParaRPr>
          </a:p>
        </p:txBody>
      </p:sp>
      <p:cxnSp>
        <p:nvCxnSpPr>
          <p:cNvPr id="169" name="直接箭头连接符 168"/>
          <p:cNvCxnSpPr/>
          <p:nvPr/>
        </p:nvCxnSpPr>
        <p:spPr>
          <a:xfrm flipH="1" flipV="1">
            <a:off x="7607937" y="2148459"/>
            <a:ext cx="0" cy="5400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2" name="文本框 171"/>
          <p:cNvSpPr txBox="1"/>
          <p:nvPr/>
        </p:nvSpPr>
        <p:spPr>
          <a:xfrm>
            <a:off x="3352632" y="2227890"/>
            <a:ext cx="1097280" cy="368300"/>
          </a:xfrm>
          <a:prstGeom prst="rect">
            <a:avLst/>
          </a:prstGeom>
          <a:noFill/>
        </p:spPr>
        <p:txBody>
          <a:bodyPr wrap="none" rtlCol="0">
            <a:spAutoFit/>
          </a:bodyPr>
          <a:p>
            <a:r>
              <a:rPr lang="en-US" altLang="zh-CN" dirty="0">
                <a:latin typeface="黑体" panose="02010609060101010101" charset="-122"/>
                <a:ea typeface="黑体" panose="02010609060101010101" charset="-122"/>
              </a:rPr>
              <a:t>sequence</a:t>
            </a:r>
            <a:endParaRPr lang="en-US" altLang="zh-CN" dirty="0">
              <a:latin typeface="黑体" panose="02010609060101010101" charset="-122"/>
              <a:ea typeface="黑体" panose="02010609060101010101" charset="-122"/>
            </a:endParaRPr>
          </a:p>
        </p:txBody>
      </p:sp>
      <p:cxnSp>
        <p:nvCxnSpPr>
          <p:cNvPr id="175" name="直接箭头连接符 174"/>
          <p:cNvCxnSpPr/>
          <p:nvPr/>
        </p:nvCxnSpPr>
        <p:spPr>
          <a:xfrm>
            <a:off x="3394780" y="1543009"/>
            <a:ext cx="252000"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79" name="文本框 178"/>
          <p:cNvSpPr txBox="1"/>
          <p:nvPr/>
        </p:nvSpPr>
        <p:spPr>
          <a:xfrm>
            <a:off x="3614407" y="789486"/>
            <a:ext cx="1246229" cy="368300"/>
          </a:xfrm>
          <a:prstGeom prst="rect">
            <a:avLst/>
          </a:prstGeom>
          <a:noFill/>
        </p:spPr>
        <p:txBody>
          <a:bodyPr wrap="square" rtlCol="0">
            <a:spAutoFit/>
          </a:bodyPr>
          <a:p>
            <a:r>
              <a:rPr lang="en-US" altLang="zh-CN" dirty="0">
                <a:latin typeface="黑体" panose="02010609060101010101" charset="-122"/>
                <a:ea typeface="黑体" panose="02010609060101010101" charset="-122"/>
              </a:rPr>
              <a:t> window</a:t>
            </a:r>
            <a:endParaRPr lang="en-US" altLang="zh-CN" dirty="0">
              <a:latin typeface="黑体" panose="02010609060101010101" charset="-122"/>
              <a:ea typeface="黑体" panose="02010609060101010101" charset="-122"/>
            </a:endParaRPr>
          </a:p>
        </p:txBody>
      </p:sp>
      <p:cxnSp>
        <p:nvCxnSpPr>
          <p:cNvPr id="180" name="直接箭头连接符 179"/>
          <p:cNvCxnSpPr/>
          <p:nvPr/>
        </p:nvCxnSpPr>
        <p:spPr>
          <a:xfrm>
            <a:off x="8231249" y="1547711"/>
            <a:ext cx="252000"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p:nvPr/>
        </p:nvCxnSpPr>
        <p:spPr>
          <a:xfrm flipV="1">
            <a:off x="4561009" y="1395044"/>
            <a:ext cx="505319" cy="151200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84"/>
          <p:cNvCxnSpPr/>
          <p:nvPr/>
        </p:nvCxnSpPr>
        <p:spPr>
          <a:xfrm flipV="1">
            <a:off x="4565775" y="2093878"/>
            <a:ext cx="504000" cy="79200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p:nvPr/>
        </p:nvCxnSpPr>
        <p:spPr>
          <a:xfrm flipV="1">
            <a:off x="4572336" y="2896180"/>
            <a:ext cx="504000"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1" name="文本框 190"/>
          <p:cNvSpPr txBox="1"/>
          <p:nvPr/>
        </p:nvSpPr>
        <p:spPr>
          <a:xfrm>
            <a:off x="7216140" y="732790"/>
            <a:ext cx="1150620" cy="368300"/>
          </a:xfrm>
          <a:prstGeom prst="rect">
            <a:avLst/>
          </a:prstGeom>
          <a:noFill/>
        </p:spPr>
        <p:txBody>
          <a:bodyPr wrap="square" rtlCol="0">
            <a:spAutoFit/>
          </a:bodyPr>
          <a:p>
            <a:r>
              <a:rPr lang="en-US" altLang="zh-CN" dirty="0">
                <a:latin typeface="黑体" panose="02010609060101010101" charset="-122"/>
                <a:ea typeface="黑体" panose="02010609060101010101" charset="-122"/>
              </a:rPr>
              <a:t>resize</a:t>
            </a:r>
            <a:endParaRPr lang="en-US" altLang="zh-CN" dirty="0">
              <a:latin typeface="黑体" panose="02010609060101010101" charset="-122"/>
              <a:ea typeface="黑体" panose="02010609060101010101" charset="-122"/>
            </a:endParaRPr>
          </a:p>
        </p:txBody>
      </p:sp>
      <mc:AlternateContent xmlns:mc="http://schemas.openxmlformats.org/markup-compatibility/2006">
        <mc:Choice xmlns:a14="http://schemas.microsoft.com/office/drawing/2010/main" Requires="a14">
          <p:sp>
            <p:nvSpPr>
              <p:cNvPr id="7" name="文本框 6"/>
              <p:cNvSpPr txBox="1"/>
              <p:nvPr/>
            </p:nvSpPr>
            <p:spPr>
              <a:xfrm>
                <a:off x="6405880" y="2668270"/>
                <a:ext cx="445135" cy="460375"/>
              </a:xfrm>
              <a:prstGeom prst="rect">
                <a:avLst/>
              </a:prstGeom>
              <a:noFill/>
            </p:spPr>
            <p:txBody>
              <a:bodyPr wrap="square" rtlCol="0" anchor="t">
                <a:spAutoFit/>
              </a:bodyPr>
              <a:p>
                <a14:m>
                  <m:oMathPara xmlns:m="http://schemas.openxmlformats.org/officeDocument/2006/math">
                    <m:oMathParaPr>
                      <m:jc m:val="center"/>
                    </m:oMathParaPr>
                    <m:oMath xmlns:m="http://schemas.openxmlformats.org/officeDocument/2006/math">
                      <m:r>
                        <a:rPr lang="en-US" altLang="zh-CN" sz="2400" i="1" smtClean="0">
                          <a:solidFill>
                            <a:schemeClr val="tx1"/>
                          </a:solidFill>
                          <a:latin typeface="Cambria Math" panose="02040503050406030204" pitchFamily="18" charset="0"/>
                          <a:ea typeface="Cambria Math" panose="02040503050406030204" pitchFamily="18" charset="0"/>
                        </a:rPr>
                        <m:t>×</m:t>
                      </m:r>
                    </m:oMath>
                  </m:oMathPara>
                </a14:m>
                <a:endParaRPr lang="en-US" altLang="zh-CN" sz="2400" i="1">
                  <a:solidFill>
                    <a:schemeClr val="tx1"/>
                  </a:solidFill>
                  <a:latin typeface="Cambria Math" panose="02040503050406030204" pitchFamily="18" charset="0"/>
                  <a:ea typeface="Cambria Math" panose="020405030504060302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6405880" y="2668270"/>
                <a:ext cx="445135" cy="460375"/>
              </a:xfrm>
              <a:prstGeom prst="rect">
                <a:avLst/>
              </a:prstGeom>
              <a:blipFill rotWithShape="1">
                <a:blip r:embed="rId16"/>
                <a:stretch>
                  <a:fillRect/>
                </a:stretch>
              </a:blipFill>
            </p:spPr>
            <p:txBody>
              <a:bodyPr/>
              <a:lstStyle/>
              <a:p>
                <a:r>
                  <a:rPr lang="zh-CN" altLang="en-US">
                    <a:noFill/>
                  </a:rPr>
                  <a:t> </a:t>
                </a:r>
              </a:p>
            </p:txBody>
          </p:sp>
        </mc:Fallback>
      </mc:AlternateContent>
      <p:pic>
        <p:nvPicPr>
          <p:cNvPr id="9" name="图片 8"/>
          <p:cNvPicPr>
            <a:picLocks noChangeAspect="1"/>
          </p:cNvPicPr>
          <p:nvPr/>
        </p:nvPicPr>
        <p:blipFill>
          <a:blip r:embed="rId17"/>
          <a:stretch>
            <a:fillRect/>
          </a:stretch>
        </p:blipFill>
        <p:spPr>
          <a:xfrm>
            <a:off x="1186815" y="4368800"/>
            <a:ext cx="9343390" cy="1446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637540" y="3175"/>
            <a:ext cx="11588115"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Methods: </a:t>
            </a:r>
            <a:r>
              <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Shifted Windows Multi-Head Self-Attention</a:t>
            </a:r>
            <a:endPar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a:blip r:embed="rId2"/>
          <a:srcRect r="2499"/>
          <a:stretch>
            <a:fillRect/>
          </a:stretch>
        </p:blipFill>
        <p:spPr>
          <a:xfrm>
            <a:off x="0" y="842645"/>
            <a:ext cx="12163425" cy="4581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637540" y="3175"/>
            <a:ext cx="6715760"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Methods: </a:t>
            </a:r>
            <a:r>
              <a:rPr lang="zh-CN" altLang="en-US"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Supervision Module</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endPar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cxnSp>
        <p:nvCxnSpPr>
          <p:cNvPr id="2" name="直接连接符 1"/>
          <p:cNvCxnSpPr/>
          <p:nvPr/>
        </p:nvCxnSpPr>
        <p:spPr>
          <a:xfrm>
            <a:off x="4394200" y="608854"/>
            <a:ext cx="0" cy="624840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2">
            <a:clrChange>
              <a:clrFrom>
                <a:srgbClr val="FFFFFF">
                  <a:alpha val="100000"/>
                </a:srgbClr>
              </a:clrFrom>
              <a:clrTo>
                <a:srgbClr val="FFFFFF">
                  <a:alpha val="100000"/>
                  <a:alpha val="0"/>
                </a:srgbClr>
              </a:clrTo>
            </a:clrChange>
          </a:blip>
          <a:srcRect l="3874" r="9337"/>
          <a:stretch>
            <a:fillRect/>
          </a:stretch>
        </p:blipFill>
        <p:spPr>
          <a:xfrm>
            <a:off x="5072380" y="4403725"/>
            <a:ext cx="6798310" cy="2454275"/>
          </a:xfrm>
          <a:prstGeom prst="rect">
            <a:avLst/>
          </a:prstGeom>
        </p:spPr>
      </p:pic>
      <p:pic>
        <p:nvPicPr>
          <p:cNvPr id="7" name="图片 6"/>
          <p:cNvPicPr>
            <a:picLocks noChangeAspect="1"/>
          </p:cNvPicPr>
          <p:nvPr/>
        </p:nvPicPr>
        <p:blipFill>
          <a:blip r:embed="rId3">
            <a:alphaModFix amt="25000"/>
            <a:clrChange>
              <a:clrFrom>
                <a:srgbClr val="FFFFFF">
                  <a:alpha val="100000"/>
                </a:srgbClr>
              </a:clrFrom>
              <a:clrTo>
                <a:srgbClr val="FFFFFF">
                  <a:alpha val="100000"/>
                  <a:alpha val="0"/>
                </a:srgbClr>
              </a:clrTo>
            </a:clrChange>
          </a:blip>
          <a:stretch>
            <a:fillRect/>
          </a:stretch>
        </p:blipFill>
        <p:spPr>
          <a:xfrm>
            <a:off x="4645025" y="439420"/>
            <a:ext cx="8153400" cy="4089400"/>
          </a:xfrm>
          <a:prstGeom prst="rect">
            <a:avLst/>
          </a:prstGeom>
        </p:spPr>
      </p:pic>
      <p:pic>
        <p:nvPicPr>
          <p:cNvPr id="9" name="图片 8"/>
          <p:cNvPicPr>
            <a:picLocks noChangeAspect="1"/>
          </p:cNvPicPr>
          <p:nvPr/>
        </p:nvPicPr>
        <p:blipFill>
          <a:blip r:embed="rId4"/>
          <a:srcRect l="29160" b="19316"/>
          <a:stretch>
            <a:fillRect/>
          </a:stretch>
        </p:blipFill>
        <p:spPr>
          <a:xfrm>
            <a:off x="57150" y="785495"/>
            <a:ext cx="4271645" cy="5920105"/>
          </a:xfrm>
          <a:prstGeom prst="rect">
            <a:avLst/>
          </a:prstGeom>
        </p:spPr>
      </p:pic>
      <p:cxnSp>
        <p:nvCxnSpPr>
          <p:cNvPr id="10" name="直接连接符 9"/>
          <p:cNvCxnSpPr/>
          <p:nvPr/>
        </p:nvCxnSpPr>
        <p:spPr>
          <a:xfrm>
            <a:off x="4401185" y="4483624"/>
            <a:ext cx="832548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637540" y="3175"/>
            <a:ext cx="6715760"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Methods: </a:t>
            </a:r>
            <a:r>
              <a:rPr lang="zh-CN" altLang="en-US"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Supervision Module</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endPar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cxnSp>
        <p:nvCxnSpPr>
          <p:cNvPr id="2" name="直接连接符 1"/>
          <p:cNvCxnSpPr/>
          <p:nvPr/>
        </p:nvCxnSpPr>
        <p:spPr>
          <a:xfrm>
            <a:off x="4394200" y="608854"/>
            <a:ext cx="0" cy="624840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2">
            <a:alphaModFix amt="25000"/>
            <a:clrChange>
              <a:clrFrom>
                <a:srgbClr val="FFFFFF">
                  <a:alpha val="100000"/>
                </a:srgbClr>
              </a:clrFrom>
              <a:clrTo>
                <a:srgbClr val="FFFFFF">
                  <a:alpha val="100000"/>
                  <a:alpha val="0"/>
                </a:srgbClr>
              </a:clrTo>
            </a:clrChange>
          </a:blip>
          <a:srcRect l="3874" r="9337"/>
          <a:stretch>
            <a:fillRect/>
          </a:stretch>
        </p:blipFill>
        <p:spPr>
          <a:xfrm>
            <a:off x="5072380" y="4403725"/>
            <a:ext cx="6798310" cy="2454275"/>
          </a:xfrm>
          <a:prstGeom prst="rect">
            <a:avLst/>
          </a:prstGeom>
        </p:spPr>
      </p:pic>
      <p:pic>
        <p:nvPicPr>
          <p:cNvPr id="7" name="图片 6"/>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4645025" y="439420"/>
            <a:ext cx="8153400" cy="4089400"/>
          </a:xfrm>
          <a:prstGeom prst="rect">
            <a:avLst/>
          </a:prstGeom>
        </p:spPr>
      </p:pic>
      <p:pic>
        <p:nvPicPr>
          <p:cNvPr id="9" name="图片 8"/>
          <p:cNvPicPr>
            <a:picLocks noChangeAspect="1"/>
          </p:cNvPicPr>
          <p:nvPr/>
        </p:nvPicPr>
        <p:blipFill>
          <a:blip r:embed="rId4"/>
          <a:srcRect l="29160" b="19316"/>
          <a:stretch>
            <a:fillRect/>
          </a:stretch>
        </p:blipFill>
        <p:spPr>
          <a:xfrm>
            <a:off x="57150" y="785495"/>
            <a:ext cx="4271645" cy="5920105"/>
          </a:xfrm>
          <a:prstGeom prst="rect">
            <a:avLst/>
          </a:prstGeom>
        </p:spPr>
      </p:pic>
      <p:cxnSp>
        <p:nvCxnSpPr>
          <p:cNvPr id="10" name="直接连接符 9"/>
          <p:cNvCxnSpPr/>
          <p:nvPr/>
        </p:nvCxnSpPr>
        <p:spPr>
          <a:xfrm>
            <a:off x="4401185" y="4483624"/>
            <a:ext cx="832548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637540" y="3175"/>
            <a:ext cx="6624320"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Methods: </a:t>
            </a:r>
            <a:r>
              <a:rPr lang="zh-CN" altLang="en-US"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Pseudo label</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endPar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1129030" y="742315"/>
            <a:ext cx="8043545" cy="4867275"/>
          </a:xfrm>
          <a:prstGeom prst="rect">
            <a:avLst/>
          </a:prstGeom>
        </p:spPr>
      </p:pic>
      <p:sp>
        <p:nvSpPr>
          <p:cNvPr id="15" name="文本框 14"/>
          <p:cNvSpPr txBox="1"/>
          <p:nvPr/>
        </p:nvSpPr>
        <p:spPr>
          <a:xfrm>
            <a:off x="9340215" y="2757805"/>
            <a:ext cx="2115185" cy="430530"/>
          </a:xfrm>
          <a:prstGeom prst="rect">
            <a:avLst/>
          </a:prstGeom>
          <a:noFill/>
        </p:spPr>
        <p:txBody>
          <a:bodyPr wrap="square" lIns="0" tIns="0" rIns="0" bIns="0" rtlCol="0" anchor="t">
            <a:spAutoFit/>
          </a:bodyPr>
          <a:p>
            <a:pPr indent="0">
              <a:buFont typeface="Arial" panose="020B0604020202020204" pitchFamily="34" charset="0"/>
              <a:buNone/>
            </a:pPr>
            <a:r>
              <a:rPr lang="en-US" altLang="zh-CN" sz="2800"/>
              <a:t>Pseudo label</a:t>
            </a:r>
            <a:endParaRPr lang="en-US" altLang="zh-CN" sz="2800"/>
          </a:p>
        </p:txBody>
      </p:sp>
      <p:sp>
        <p:nvSpPr>
          <p:cNvPr id="7" name="文本框 6"/>
          <p:cNvSpPr txBox="1"/>
          <p:nvPr/>
        </p:nvSpPr>
        <p:spPr>
          <a:xfrm>
            <a:off x="9373870" y="4303395"/>
            <a:ext cx="2115185" cy="430530"/>
          </a:xfrm>
          <a:prstGeom prst="rect">
            <a:avLst/>
          </a:prstGeom>
          <a:noFill/>
        </p:spPr>
        <p:txBody>
          <a:bodyPr wrap="square" lIns="0" tIns="0" rIns="0" bIns="0" rtlCol="0" anchor="t">
            <a:spAutoFit/>
          </a:bodyPr>
          <a:p>
            <a:pPr indent="0">
              <a:buFont typeface="Arial" panose="020B0604020202020204" pitchFamily="34" charset="0"/>
              <a:buNone/>
            </a:pPr>
            <a:r>
              <a:rPr lang="en-US" altLang="zh-CN" sz="2800"/>
              <a:t>Confidence</a:t>
            </a:r>
            <a:endParaRPr lang="en-US" altLang="zh-CN" sz="2800"/>
          </a:p>
        </p:txBody>
      </p:sp>
      <p:sp>
        <p:nvSpPr>
          <p:cNvPr id="9" name="文本框 8"/>
          <p:cNvSpPr txBox="1"/>
          <p:nvPr/>
        </p:nvSpPr>
        <p:spPr>
          <a:xfrm>
            <a:off x="9340215" y="1212215"/>
            <a:ext cx="2115185" cy="430530"/>
          </a:xfrm>
          <a:prstGeom prst="rect">
            <a:avLst/>
          </a:prstGeom>
          <a:noFill/>
        </p:spPr>
        <p:txBody>
          <a:bodyPr wrap="square" lIns="0" tIns="0" rIns="0" bIns="0" rtlCol="0" anchor="t">
            <a:spAutoFit/>
          </a:bodyPr>
          <a:p>
            <a:pPr indent="0">
              <a:buFont typeface="Arial" panose="020B0604020202020204" pitchFamily="34" charset="0"/>
              <a:buNone/>
            </a:pPr>
            <a:r>
              <a:rPr lang="zh-CN" altLang="en-US" sz="2800">
                <a:sym typeface="+mn-ea"/>
              </a:rPr>
              <a:t>Raw image</a:t>
            </a:r>
            <a:endParaRPr lang="en-US" altLang="zh-CN" sz="2800"/>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3154680" y="5210175"/>
            <a:ext cx="6017895" cy="1543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4578"/>
        </a:solidFill>
        <a:effectLst/>
      </p:bgPr>
    </p:bg>
    <p:spTree>
      <p:nvGrpSpPr>
        <p:cNvPr id="1" name=""/>
        <p:cNvGrpSpPr/>
        <p:nvPr/>
      </p:nvGrpSpPr>
      <p:grpSpPr>
        <a:xfrm>
          <a:off x="0" y="0"/>
          <a:ext cx="0" cy="0"/>
          <a:chOff x="0" y="0"/>
          <a:chExt cx="0" cy="0"/>
        </a:xfrm>
      </p:grpSpPr>
      <p:sp>
        <p:nvSpPr>
          <p:cNvPr id="4" name="矩形 3"/>
          <p:cNvSpPr/>
          <p:nvPr/>
        </p:nvSpPr>
        <p:spPr>
          <a:xfrm>
            <a:off x="600075" y="676275"/>
            <a:ext cx="10991850" cy="5505450"/>
          </a:xfrm>
          <a:prstGeom prst="rect">
            <a:avLst/>
          </a:prstGeom>
          <a:solidFill>
            <a:schemeClr val="bg1"/>
          </a:solidFill>
          <a:ln>
            <a:noFill/>
          </a:ln>
          <a:effectLst>
            <a:outerShdw blurRad="330200" dir="2700000" sx="101000" sy="101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 name="直接连接符 4"/>
          <p:cNvCxnSpPr/>
          <p:nvPr/>
        </p:nvCxnSpPr>
        <p:spPr>
          <a:xfrm>
            <a:off x="2495974" y="2863224"/>
            <a:ext cx="7200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495974" y="3620144"/>
            <a:ext cx="7200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338" y="1214438"/>
            <a:ext cx="1457325" cy="1457325"/>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p:cNvSpPr txBox="1"/>
          <p:nvPr>
            <p:custDataLst>
              <p:tags r:id="rId1"/>
            </p:custDataLst>
          </p:nvPr>
        </p:nvSpPr>
        <p:spPr>
          <a:xfrm>
            <a:off x="2618714" y="2900689"/>
            <a:ext cx="6954520" cy="681990"/>
          </a:xfrm>
          <a:prstGeom prst="rect">
            <a:avLst/>
          </a:prstGeom>
          <a:noFill/>
        </p:spPr>
        <p:txBody>
          <a:bodyPr wrap="square" rtlCol="0">
            <a:spAutoFit/>
          </a:bodyPr>
          <a:p>
            <a:pPr lvl="0" algn="ctr">
              <a:lnSpc>
                <a:spcPct val="120000"/>
              </a:lnSpc>
              <a:spcBef>
                <a:spcPts val="0"/>
              </a:spcBef>
              <a:spcAft>
                <a:spcPts val="0"/>
              </a:spcAft>
              <a:buClrTx/>
              <a:buSzTx/>
              <a:buFontTx/>
              <a:defRPr/>
            </a:pP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Results and analysis </a:t>
            </a:r>
            <a:endPar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637540" y="3175"/>
            <a:ext cx="5458460"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Results: SemanticKITTI</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endPar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92075" y="665480"/>
            <a:ext cx="12141200" cy="5116195"/>
          </a:xfrm>
          <a:prstGeom prst="rect">
            <a:avLst/>
          </a:prstGeom>
        </p:spPr>
      </p:pic>
      <p:sp>
        <p:nvSpPr>
          <p:cNvPr id="2" name="矩形 1"/>
          <p:cNvSpPr/>
          <p:nvPr/>
        </p:nvSpPr>
        <p:spPr>
          <a:xfrm>
            <a:off x="-20320" y="4603115"/>
            <a:ext cx="12090400" cy="44513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637540" y="3175"/>
            <a:ext cx="5976620"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Results: nuScenes </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endPar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2"/>
          <a:stretch>
            <a:fillRect/>
          </a:stretch>
        </p:blipFill>
        <p:spPr>
          <a:xfrm>
            <a:off x="113030" y="830580"/>
            <a:ext cx="11967845" cy="3291205"/>
          </a:xfrm>
          <a:prstGeom prst="rect">
            <a:avLst/>
          </a:prstGeom>
        </p:spPr>
      </p:pic>
      <p:sp>
        <p:nvSpPr>
          <p:cNvPr id="4" name="矩形 3"/>
          <p:cNvSpPr/>
          <p:nvPr/>
        </p:nvSpPr>
        <p:spPr>
          <a:xfrm>
            <a:off x="101600" y="3676650"/>
            <a:ext cx="12090400" cy="44513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637540" y="3175"/>
            <a:ext cx="5458460"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Results: SemanticKITTI</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endPar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92075" y="665480"/>
            <a:ext cx="12141200" cy="5116195"/>
          </a:xfrm>
          <a:prstGeom prst="rect">
            <a:avLst/>
          </a:prstGeom>
        </p:spPr>
      </p:pic>
      <p:sp>
        <p:nvSpPr>
          <p:cNvPr id="2" name="矩形 1"/>
          <p:cNvSpPr/>
          <p:nvPr/>
        </p:nvSpPr>
        <p:spPr>
          <a:xfrm>
            <a:off x="-20320" y="4984115"/>
            <a:ext cx="12090400" cy="44513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0" y="0"/>
            <a:ext cx="3919525" cy="6858000"/>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2" name="组合 11"/>
          <p:cNvGrpSpPr/>
          <p:nvPr/>
        </p:nvGrpSpPr>
        <p:grpSpPr>
          <a:xfrm>
            <a:off x="838871" y="1406746"/>
            <a:ext cx="2241214" cy="651556"/>
            <a:chOff x="822829" y="2242678"/>
            <a:chExt cx="2241214" cy="651556"/>
          </a:xfrm>
        </p:grpSpPr>
        <p:sp>
          <p:nvSpPr>
            <p:cNvPr id="9" name="文本框 8"/>
            <p:cNvSpPr txBox="1"/>
            <p:nvPr/>
          </p:nvSpPr>
          <p:spPr>
            <a:xfrm>
              <a:off x="822829" y="2242678"/>
              <a:ext cx="2241214"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连接符 9"/>
            <p:cNvCxnSpPr/>
            <p:nvPr/>
          </p:nvCxnSpPr>
          <p:spPr>
            <a:xfrm>
              <a:off x="925429" y="2894234"/>
              <a:ext cx="325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56246" y="27690"/>
            <a:ext cx="1150169" cy="1144531"/>
          </a:xfrm>
          <a:prstGeom prst="rect">
            <a:avLst/>
          </a:prstGeom>
        </p:spPr>
      </p:pic>
      <p:sp>
        <p:nvSpPr>
          <p:cNvPr id="2" name="椭圆 1"/>
          <p:cNvSpPr>
            <a:spLocks noChangeAspect="1"/>
          </p:cNvSpPr>
          <p:nvPr>
            <p:custDataLst>
              <p:tags r:id="rId2"/>
            </p:custDataLst>
          </p:nvPr>
        </p:nvSpPr>
        <p:spPr>
          <a:xfrm>
            <a:off x="4423092" y="133054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椭圆 2"/>
          <p:cNvSpPr>
            <a:spLocks noChangeAspect="1"/>
          </p:cNvSpPr>
          <p:nvPr>
            <p:custDataLst>
              <p:tags r:id="rId3"/>
            </p:custDataLst>
          </p:nvPr>
        </p:nvSpPr>
        <p:spPr>
          <a:xfrm>
            <a:off x="4423092" y="2568993"/>
            <a:ext cx="432000" cy="431165"/>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椭圆 3"/>
          <p:cNvSpPr>
            <a:spLocks noChangeAspect="1"/>
          </p:cNvSpPr>
          <p:nvPr>
            <p:custDataLst>
              <p:tags r:id="rId4"/>
            </p:custDataLst>
          </p:nvPr>
        </p:nvSpPr>
        <p:spPr>
          <a:xfrm>
            <a:off x="4423092" y="3806608"/>
            <a:ext cx="432000" cy="4318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椭圆 5"/>
          <p:cNvSpPr>
            <a:spLocks noChangeAspect="1"/>
          </p:cNvSpPr>
          <p:nvPr>
            <p:custDataLst>
              <p:tags r:id="rId5"/>
            </p:custDataLst>
          </p:nvPr>
        </p:nvSpPr>
        <p:spPr>
          <a:xfrm>
            <a:off x="4423092" y="5044858"/>
            <a:ext cx="432000" cy="4318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5083175" y="1254760"/>
            <a:ext cx="6793865"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Background  and </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significance</a:t>
            </a:r>
            <a:endParaRPr lang="zh-CN" altLang="en-US"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5083175" y="2472690"/>
            <a:ext cx="5379085"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Methods and processes</a:t>
            </a:r>
            <a:endPar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sp>
        <p:nvSpPr>
          <p:cNvPr id="14" name="文本框 13"/>
          <p:cNvSpPr txBox="1"/>
          <p:nvPr/>
        </p:nvSpPr>
        <p:spPr>
          <a:xfrm>
            <a:off x="5083175" y="3690620"/>
            <a:ext cx="6096000"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Results and analysis  </a:t>
            </a:r>
            <a:endPar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sp>
        <p:nvSpPr>
          <p:cNvPr id="23" name="文本框 22"/>
          <p:cNvSpPr txBox="1"/>
          <p:nvPr>
            <p:custDataLst>
              <p:tags r:id="rId6"/>
            </p:custDataLst>
          </p:nvPr>
        </p:nvSpPr>
        <p:spPr>
          <a:xfrm>
            <a:off x="5083175" y="4908550"/>
            <a:ext cx="6954520" cy="681990"/>
          </a:xfrm>
          <a:prstGeom prst="rect">
            <a:avLst/>
          </a:prstGeom>
          <a:noFill/>
        </p:spPr>
        <p:txBody>
          <a:bodyPr wrap="square" rtlCol="0">
            <a:spAutoFit/>
          </a:bodyPr>
          <a:p>
            <a:pPr lvl="0" algn="l">
              <a:lnSpc>
                <a:spcPct val="120000"/>
              </a:lnSpc>
              <a:spcBef>
                <a:spcPts val="0"/>
              </a:spcBef>
              <a:spcAft>
                <a:spcPts val="0"/>
              </a:spcAft>
              <a:buClrTx/>
              <a:buSzTx/>
              <a:buFontTx/>
              <a:defRPr/>
            </a:pP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Conclusion of </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paper</a:t>
            </a:r>
            <a:endPar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637540" y="3175"/>
            <a:ext cx="5354320"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Results: </a:t>
            </a:r>
            <a:r>
              <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2D plane results</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endPar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637540" y="929640"/>
            <a:ext cx="10817860" cy="4673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637540" y="3175"/>
            <a:ext cx="6634480"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Results: </a:t>
            </a:r>
            <a:r>
              <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Semantic heatmap </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endPar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rcRect r="589"/>
          <a:stretch>
            <a:fillRect/>
          </a:stretch>
        </p:blipFill>
        <p:spPr>
          <a:xfrm>
            <a:off x="222250" y="720725"/>
            <a:ext cx="11781155" cy="4811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637540" y="3175"/>
            <a:ext cx="4730750"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Results: </a:t>
            </a:r>
            <a:r>
              <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3D Results</a:t>
            </a:r>
            <a:r>
              <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endPar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286635" y="586740"/>
            <a:ext cx="8920480" cy="6268720"/>
          </a:xfrm>
          <a:prstGeom prst="rect">
            <a:avLst/>
          </a:prstGeom>
        </p:spPr>
      </p:pic>
      <p:sp>
        <p:nvSpPr>
          <p:cNvPr id="9" name="文本框 8"/>
          <p:cNvSpPr txBox="1"/>
          <p:nvPr/>
        </p:nvSpPr>
        <p:spPr>
          <a:xfrm>
            <a:off x="118110" y="1212215"/>
            <a:ext cx="2115185" cy="430530"/>
          </a:xfrm>
          <a:prstGeom prst="rect">
            <a:avLst/>
          </a:prstGeom>
          <a:noFill/>
        </p:spPr>
        <p:txBody>
          <a:bodyPr wrap="square" lIns="0" tIns="0" rIns="0" bIns="0" rtlCol="0" anchor="t">
            <a:spAutoFit/>
          </a:bodyPr>
          <a:p>
            <a:pPr indent="0">
              <a:buFont typeface="Arial" panose="020B0604020202020204" pitchFamily="34" charset="0"/>
              <a:buNone/>
            </a:pPr>
            <a:r>
              <a:rPr lang="en-US" altLang="zh-CN" sz="2800">
                <a:latin typeface="Times New Roman" panose="02020603050405020304" charset="0"/>
                <a:cs typeface="Times New Roman" panose="02020603050405020304" charset="0"/>
                <a:sym typeface="+mn-ea"/>
              </a:rPr>
              <a:t>Groundtruth</a:t>
            </a:r>
            <a:endParaRPr lang="en-US" altLang="zh-CN" sz="2800">
              <a:latin typeface="Times New Roman" panose="02020603050405020304" charset="0"/>
              <a:cs typeface="Times New Roman" panose="02020603050405020304" charset="0"/>
              <a:sym typeface="+mn-ea"/>
            </a:endParaRPr>
          </a:p>
        </p:txBody>
      </p:sp>
      <p:sp>
        <p:nvSpPr>
          <p:cNvPr id="4" name="文本框 3"/>
          <p:cNvSpPr txBox="1"/>
          <p:nvPr/>
        </p:nvSpPr>
        <p:spPr>
          <a:xfrm>
            <a:off x="118110" y="2677160"/>
            <a:ext cx="2115185" cy="430530"/>
          </a:xfrm>
          <a:prstGeom prst="rect">
            <a:avLst/>
          </a:prstGeom>
          <a:noFill/>
        </p:spPr>
        <p:txBody>
          <a:bodyPr wrap="square" lIns="0" tIns="0" rIns="0" bIns="0" rtlCol="0" anchor="t">
            <a:spAutoFit/>
          </a:bodyPr>
          <a:p>
            <a:pPr indent="0">
              <a:buFont typeface="Arial" panose="020B0604020202020204" pitchFamily="34" charset="0"/>
              <a:buNone/>
            </a:pPr>
            <a:r>
              <a:rPr lang="en-US" altLang="zh-CN" sz="2800">
                <a:latin typeface="Times New Roman" panose="02020603050405020304" charset="0"/>
                <a:cs typeface="Times New Roman" panose="02020603050405020304" charset="0"/>
                <a:sym typeface="+mn-ea"/>
              </a:rPr>
              <a:t>Salsanext</a:t>
            </a:r>
            <a:endParaRPr lang="en-US" altLang="zh-CN" sz="2800">
              <a:latin typeface="Times New Roman" panose="02020603050405020304" charset="0"/>
              <a:cs typeface="Times New Roman" panose="02020603050405020304" charset="0"/>
              <a:sym typeface="+mn-ea"/>
            </a:endParaRPr>
          </a:p>
        </p:txBody>
      </p:sp>
      <p:sp>
        <p:nvSpPr>
          <p:cNvPr id="7" name="文本框 6"/>
          <p:cNvSpPr txBox="1"/>
          <p:nvPr/>
        </p:nvSpPr>
        <p:spPr>
          <a:xfrm>
            <a:off x="118110" y="4335145"/>
            <a:ext cx="931545" cy="521970"/>
          </a:xfrm>
          <a:prstGeom prst="rect">
            <a:avLst/>
          </a:prstGeom>
          <a:noFill/>
        </p:spPr>
        <p:txBody>
          <a:bodyPr wrap="square" rtlCol="0" anchor="t">
            <a:spAutoFit/>
          </a:bodyPr>
          <a:p>
            <a:r>
              <a:rPr lang="zh-CN" altLang="en-US" sz="2800">
                <a:latin typeface="Times New Roman" panose="02020603050405020304" charset="0"/>
                <a:cs typeface="Times New Roman" panose="02020603050405020304" charset="0"/>
              </a:rPr>
              <a:t>PMF</a:t>
            </a:r>
            <a:endParaRPr lang="zh-CN" altLang="en-US" sz="2800">
              <a:latin typeface="Times New Roman" panose="02020603050405020304" charset="0"/>
              <a:cs typeface="Times New Roman" panose="02020603050405020304" charset="0"/>
            </a:endParaRPr>
          </a:p>
        </p:txBody>
      </p:sp>
      <p:sp>
        <p:nvSpPr>
          <p:cNvPr id="8" name="文本框 7"/>
          <p:cNvSpPr txBox="1"/>
          <p:nvPr/>
        </p:nvSpPr>
        <p:spPr>
          <a:xfrm>
            <a:off x="118110" y="5714365"/>
            <a:ext cx="1630680" cy="521970"/>
          </a:xfrm>
          <a:prstGeom prst="rect">
            <a:avLst/>
          </a:prstGeom>
          <a:noFill/>
        </p:spPr>
        <p:txBody>
          <a:bodyPr wrap="square" rtlCol="0" anchor="t">
            <a:spAutoFit/>
          </a:bodyPr>
          <a:p>
            <a:r>
              <a:rPr lang="zh-CN" altLang="en-US" sz="2800">
                <a:latin typeface="Times New Roman" panose="02020603050405020304" charset="0"/>
                <a:cs typeface="Times New Roman" panose="02020603050405020304" charset="0"/>
              </a:rPr>
              <a:t>CLFusion</a:t>
            </a:r>
            <a:endParaRPr lang="zh-CN" altLang="en-US" sz="2800">
              <a:latin typeface="Times New Roman" panose="02020603050405020304" charset="0"/>
              <a:cs typeface="Times New Roman" panose="02020603050405020304" charset="0"/>
            </a:endParaRPr>
          </a:p>
        </p:txBody>
      </p:sp>
      <p:sp>
        <p:nvSpPr>
          <p:cNvPr id="10" name="文本框 9"/>
          <p:cNvSpPr txBox="1"/>
          <p:nvPr/>
        </p:nvSpPr>
        <p:spPr>
          <a:xfrm>
            <a:off x="118110" y="3107690"/>
            <a:ext cx="2114550" cy="276860"/>
          </a:xfrm>
          <a:prstGeom prst="rect">
            <a:avLst/>
          </a:prstGeom>
          <a:noFill/>
        </p:spPr>
        <p:txBody>
          <a:bodyPr wrap="square" lIns="0" tIns="0" rIns="0" bIns="0" rtlCol="0" anchor="t">
            <a:spAutoFit/>
          </a:bodyPr>
          <a:p>
            <a:pPr indent="0">
              <a:buFont typeface="Arial" panose="020B0604020202020204" pitchFamily="34" charset="0"/>
              <a:buNone/>
            </a:pPr>
            <a:r>
              <a:rPr lang="en-US" altLang="zh-CN">
                <a:solidFill>
                  <a:schemeClr val="bg1">
                    <a:lumMod val="50000"/>
                  </a:schemeClr>
                </a:solidFill>
                <a:latin typeface="Times New Roman" panose="02020603050405020304" charset="0"/>
                <a:cs typeface="Times New Roman" panose="02020603050405020304" charset="0"/>
                <a:sym typeface="+mn-ea"/>
              </a:rPr>
              <a:t>Single modal baseline</a:t>
            </a:r>
            <a:endParaRPr lang="en-US" altLang="zh-CN">
              <a:solidFill>
                <a:schemeClr val="bg1">
                  <a:lumMod val="50000"/>
                </a:schemeClr>
              </a:solidFill>
              <a:latin typeface="Times New Roman" panose="02020603050405020304" charset="0"/>
              <a:cs typeface="Times New Roman" panose="02020603050405020304" charset="0"/>
              <a:sym typeface="+mn-ea"/>
            </a:endParaRPr>
          </a:p>
        </p:txBody>
      </p:sp>
      <p:sp>
        <p:nvSpPr>
          <p:cNvPr id="11" name="文本框 10"/>
          <p:cNvSpPr txBox="1"/>
          <p:nvPr/>
        </p:nvSpPr>
        <p:spPr>
          <a:xfrm>
            <a:off x="118110" y="4849495"/>
            <a:ext cx="2114550" cy="276860"/>
          </a:xfrm>
          <a:prstGeom prst="rect">
            <a:avLst/>
          </a:prstGeom>
          <a:noFill/>
        </p:spPr>
        <p:txBody>
          <a:bodyPr wrap="square" lIns="0" tIns="0" rIns="0" bIns="0" rtlCol="0" anchor="t">
            <a:spAutoFit/>
          </a:bodyPr>
          <a:p>
            <a:pPr indent="0">
              <a:buFont typeface="Arial" panose="020B0604020202020204" pitchFamily="34" charset="0"/>
              <a:buNone/>
            </a:pPr>
            <a:r>
              <a:rPr lang="en-US" altLang="zh-CN">
                <a:solidFill>
                  <a:schemeClr val="bg1">
                    <a:lumMod val="50000"/>
                  </a:schemeClr>
                </a:solidFill>
                <a:latin typeface="Times New Roman" panose="02020603050405020304" charset="0"/>
                <a:cs typeface="Times New Roman" panose="02020603050405020304" charset="0"/>
                <a:sym typeface="+mn-ea"/>
              </a:rPr>
              <a:t>Multi modal baseline</a:t>
            </a:r>
            <a:endParaRPr lang="en-US" altLang="zh-CN">
              <a:solidFill>
                <a:schemeClr val="bg1">
                  <a:lumMod val="50000"/>
                </a:schemeClr>
              </a:solidFill>
              <a:latin typeface="Times New Roman" panose="02020603050405020304" charset="0"/>
              <a:cs typeface="Times New Roman" panose="02020603050405020304" charset="0"/>
              <a:sym typeface="+mn-ea"/>
            </a:endParaRPr>
          </a:p>
        </p:txBody>
      </p:sp>
      <p:sp>
        <p:nvSpPr>
          <p:cNvPr id="6" name="文本框 5"/>
          <p:cNvSpPr txBox="1"/>
          <p:nvPr/>
        </p:nvSpPr>
        <p:spPr>
          <a:xfrm>
            <a:off x="245110" y="6084570"/>
            <a:ext cx="2114550" cy="276860"/>
          </a:xfrm>
          <a:prstGeom prst="rect">
            <a:avLst/>
          </a:prstGeom>
          <a:noFill/>
        </p:spPr>
        <p:txBody>
          <a:bodyPr wrap="square" lIns="0" tIns="0" rIns="0" bIns="0" rtlCol="0" anchor="t">
            <a:spAutoFit/>
          </a:bodyPr>
          <a:p>
            <a:pPr indent="0">
              <a:buFont typeface="Arial" panose="020B0604020202020204" pitchFamily="34" charset="0"/>
              <a:buNone/>
            </a:pPr>
            <a:r>
              <a:rPr lang="en-US" altLang="zh-CN">
                <a:solidFill>
                  <a:schemeClr val="bg1">
                    <a:lumMod val="50000"/>
                  </a:schemeClr>
                </a:solidFill>
                <a:latin typeface="Times New Roman" panose="02020603050405020304" charset="0"/>
                <a:cs typeface="Times New Roman" panose="02020603050405020304" charset="0"/>
                <a:sym typeface="+mn-ea"/>
              </a:rPr>
              <a:t>OUR</a:t>
            </a:r>
            <a:endParaRPr lang="en-US" altLang="zh-CN">
              <a:solidFill>
                <a:schemeClr val="bg1">
                  <a:lumMod val="50000"/>
                </a:schemeClr>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637540" y="3175"/>
            <a:ext cx="4211955"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Results: </a:t>
            </a:r>
            <a:r>
              <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Robust </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endPar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2"/>
          <a:srcRect b="4905"/>
          <a:stretch>
            <a:fillRect/>
          </a:stretch>
        </p:blipFill>
        <p:spPr>
          <a:xfrm>
            <a:off x="1087120" y="1337310"/>
            <a:ext cx="11039475" cy="4702810"/>
          </a:xfrm>
          <a:prstGeom prst="rect">
            <a:avLst/>
          </a:prstGeom>
        </p:spPr>
      </p:pic>
      <p:sp>
        <p:nvSpPr>
          <p:cNvPr id="9" name="文本框 8"/>
          <p:cNvSpPr txBox="1"/>
          <p:nvPr/>
        </p:nvSpPr>
        <p:spPr>
          <a:xfrm>
            <a:off x="118110" y="1642745"/>
            <a:ext cx="1058545" cy="307340"/>
          </a:xfrm>
          <a:prstGeom prst="rect">
            <a:avLst/>
          </a:prstGeom>
          <a:noFill/>
        </p:spPr>
        <p:txBody>
          <a:bodyPr wrap="square" lIns="0" tIns="0" rIns="0" bIns="0" rtlCol="0" anchor="t">
            <a:spAutoFit/>
          </a:bodyPr>
          <a:p>
            <a:pPr indent="0">
              <a:buFont typeface="Arial" panose="020B0604020202020204" pitchFamily="34" charset="0"/>
              <a:buNone/>
            </a:pPr>
            <a:r>
              <a:rPr lang="en-US" altLang="zh-CN" sz="2000">
                <a:latin typeface="Times New Roman" panose="02020603050405020304" charset="0"/>
                <a:cs typeface="Times New Roman" panose="02020603050405020304" charset="0"/>
                <a:sym typeface="+mn-ea"/>
              </a:rPr>
              <a:t>image</a:t>
            </a:r>
            <a:endParaRPr lang="en-US" altLang="zh-CN" sz="2000">
              <a:latin typeface="Times New Roman" panose="02020603050405020304" charset="0"/>
              <a:cs typeface="Times New Roman" panose="02020603050405020304" charset="0"/>
              <a:sym typeface="+mn-ea"/>
            </a:endParaRPr>
          </a:p>
        </p:txBody>
      </p:sp>
      <p:sp>
        <p:nvSpPr>
          <p:cNvPr id="4" name="文本框 3"/>
          <p:cNvSpPr txBox="1"/>
          <p:nvPr/>
        </p:nvSpPr>
        <p:spPr>
          <a:xfrm>
            <a:off x="92710" y="2724150"/>
            <a:ext cx="1058545" cy="615315"/>
          </a:xfrm>
          <a:prstGeom prst="rect">
            <a:avLst/>
          </a:prstGeom>
          <a:noFill/>
        </p:spPr>
        <p:txBody>
          <a:bodyPr wrap="square" lIns="0" tIns="0" rIns="0" bIns="0" rtlCol="0" anchor="t">
            <a:spAutoFit/>
          </a:bodyPr>
          <a:p>
            <a:pPr indent="0">
              <a:buFont typeface="Arial" panose="020B0604020202020204" pitchFamily="34" charset="0"/>
              <a:buNone/>
            </a:pPr>
            <a:r>
              <a:rPr lang="en-US" altLang="zh-CN" sz="2000">
                <a:latin typeface="Times New Roman" panose="02020603050405020304" charset="0"/>
                <a:cs typeface="Times New Roman" panose="02020603050405020304" charset="0"/>
                <a:sym typeface="+mn-ea"/>
              </a:rPr>
              <a:t>camera</a:t>
            </a:r>
            <a:endParaRPr lang="en-US" altLang="zh-CN" sz="2000">
              <a:latin typeface="Times New Roman" panose="02020603050405020304" charset="0"/>
              <a:cs typeface="Times New Roman" panose="02020603050405020304" charset="0"/>
              <a:sym typeface="+mn-ea"/>
            </a:endParaRPr>
          </a:p>
          <a:p>
            <a:pPr indent="0">
              <a:buFont typeface="Arial" panose="020B0604020202020204" pitchFamily="34" charset="0"/>
              <a:buNone/>
            </a:pPr>
            <a:r>
              <a:rPr lang="en-US" altLang="zh-CN" sz="2000">
                <a:latin typeface="Times New Roman" panose="02020603050405020304" charset="0"/>
                <a:cs typeface="Times New Roman" panose="02020603050405020304" charset="0"/>
                <a:sym typeface="+mn-ea"/>
              </a:rPr>
              <a:t>only</a:t>
            </a:r>
            <a:endParaRPr lang="en-US" altLang="zh-CN" sz="2000">
              <a:latin typeface="Times New Roman" panose="02020603050405020304" charset="0"/>
              <a:cs typeface="Times New Roman" panose="02020603050405020304" charset="0"/>
              <a:sym typeface="+mn-ea"/>
            </a:endParaRPr>
          </a:p>
        </p:txBody>
      </p:sp>
      <p:pic>
        <p:nvPicPr>
          <p:cNvPr id="7" name="图片 6"/>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88265" y="4032885"/>
            <a:ext cx="1348740" cy="408305"/>
          </a:xfrm>
          <a:prstGeom prst="rect">
            <a:avLst/>
          </a:prstGeom>
        </p:spPr>
      </p:pic>
      <p:pic>
        <p:nvPicPr>
          <p:cNvPr id="8" name="图片 7"/>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23825" y="5324475"/>
            <a:ext cx="1210945" cy="403860"/>
          </a:xfrm>
          <a:prstGeom prst="rect">
            <a:avLst/>
          </a:prstGeom>
        </p:spPr>
      </p:pic>
      <p:sp>
        <p:nvSpPr>
          <p:cNvPr id="10" name="文本框 9"/>
          <p:cNvSpPr txBox="1"/>
          <p:nvPr/>
        </p:nvSpPr>
        <p:spPr>
          <a:xfrm>
            <a:off x="1558925" y="923290"/>
            <a:ext cx="2826385" cy="276860"/>
          </a:xfrm>
          <a:prstGeom prst="rect">
            <a:avLst/>
          </a:prstGeom>
          <a:noFill/>
        </p:spPr>
        <p:txBody>
          <a:bodyPr wrap="square" lIns="0" tIns="0" rIns="0" bIns="0" rtlCol="0" anchor="t">
            <a:spAutoFit/>
          </a:bodyPr>
          <a:p>
            <a:pPr indent="0" algn="ctr">
              <a:buFont typeface="Arial" panose="020B0604020202020204" pitchFamily="34" charset="0"/>
              <a:buNone/>
            </a:pPr>
            <a:r>
              <a:rPr lang="en-US" altLang="zh-CN">
                <a:latin typeface="Times New Roman" panose="02020603050405020304" charset="0"/>
                <a:cs typeface="Times New Roman" panose="02020603050405020304" charset="0"/>
                <a:sym typeface="+mn-ea"/>
              </a:rPr>
              <a:t>Do not make any changes</a:t>
            </a:r>
            <a:endParaRPr lang="en-US" altLang="zh-CN">
              <a:latin typeface="Times New Roman" panose="02020603050405020304" charset="0"/>
              <a:cs typeface="Times New Roman" panose="02020603050405020304" charset="0"/>
              <a:sym typeface="+mn-ea"/>
            </a:endParaRPr>
          </a:p>
        </p:txBody>
      </p:sp>
      <p:sp>
        <p:nvSpPr>
          <p:cNvPr id="11" name="文本框 10"/>
          <p:cNvSpPr txBox="1"/>
          <p:nvPr/>
        </p:nvSpPr>
        <p:spPr>
          <a:xfrm>
            <a:off x="5578475" y="923290"/>
            <a:ext cx="2057400" cy="368300"/>
          </a:xfrm>
          <a:prstGeom prst="rect">
            <a:avLst/>
          </a:prstGeom>
          <a:noFill/>
        </p:spPr>
        <p:txBody>
          <a:bodyPr wrap="square" rtlCol="0" anchor="t">
            <a:spAutoFit/>
          </a:bodyPr>
          <a:p>
            <a:pPr algn="ctr"/>
            <a:r>
              <a:rPr lang="zh-CN" altLang="en-US">
                <a:latin typeface="Times New Roman" panose="02020603050405020304" charset="0"/>
                <a:cs typeface="Times New Roman" panose="02020603050405020304" charset="0"/>
              </a:rPr>
              <a:t>Change brightness</a:t>
            </a:r>
            <a:endParaRPr lang="zh-CN" altLang="en-US">
              <a:latin typeface="Times New Roman" panose="02020603050405020304" charset="0"/>
              <a:cs typeface="Times New Roman" panose="02020603050405020304" charset="0"/>
            </a:endParaRPr>
          </a:p>
        </p:txBody>
      </p:sp>
      <p:sp>
        <p:nvSpPr>
          <p:cNvPr id="12" name="文本框 11"/>
          <p:cNvSpPr txBox="1"/>
          <p:nvPr/>
        </p:nvSpPr>
        <p:spPr>
          <a:xfrm>
            <a:off x="9210040" y="923290"/>
            <a:ext cx="2057400" cy="368300"/>
          </a:xfrm>
          <a:prstGeom prst="rect">
            <a:avLst/>
          </a:prstGeom>
          <a:noFill/>
        </p:spPr>
        <p:txBody>
          <a:bodyPr wrap="square" rtlCol="0" anchor="t">
            <a:spAutoFit/>
          </a:bodyPr>
          <a:p>
            <a:pPr algn="ctr"/>
            <a:r>
              <a:rPr lang="zh-CN" altLang="en-US">
                <a:latin typeface="Times New Roman" panose="02020603050405020304" charset="0"/>
                <a:cs typeface="Times New Roman" panose="02020603050405020304" charset="0"/>
              </a:rPr>
              <a:t>Change </a:t>
            </a:r>
            <a:r>
              <a:rPr lang="en-US" altLang="zh-CN">
                <a:latin typeface="Times New Roman" panose="02020603050405020304" charset="0"/>
                <a:cs typeface="Times New Roman" panose="02020603050405020304" charset="0"/>
              </a:rPr>
              <a:t>car color</a:t>
            </a:r>
            <a:endParaRPr lang="en-US" altLang="zh-CN">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637540" y="3175"/>
            <a:ext cx="4868545"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Results: </a:t>
            </a:r>
            <a:r>
              <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ablation  </a:t>
            </a:r>
            <a:r>
              <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endPar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pic>
        <p:nvPicPr>
          <p:cNvPr id="75" name="图片 74"/>
          <p:cNvPicPr>
            <a:picLocks noChangeAspect="1"/>
          </p:cNvPicPr>
          <p:nvPr/>
        </p:nvPicPr>
        <p:blipFill>
          <a:blip r:embed="rId2"/>
          <a:stretch>
            <a:fillRect/>
          </a:stretch>
        </p:blipFill>
        <p:spPr>
          <a:xfrm>
            <a:off x="245110" y="1289050"/>
            <a:ext cx="11828145" cy="35648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4578"/>
        </a:solidFill>
        <a:effectLst/>
      </p:bgPr>
    </p:bg>
    <p:spTree>
      <p:nvGrpSpPr>
        <p:cNvPr id="1" name=""/>
        <p:cNvGrpSpPr/>
        <p:nvPr/>
      </p:nvGrpSpPr>
      <p:grpSpPr>
        <a:xfrm>
          <a:off x="0" y="0"/>
          <a:ext cx="0" cy="0"/>
          <a:chOff x="0" y="0"/>
          <a:chExt cx="0" cy="0"/>
        </a:xfrm>
      </p:grpSpPr>
      <p:sp>
        <p:nvSpPr>
          <p:cNvPr id="4" name="矩形 3"/>
          <p:cNvSpPr/>
          <p:nvPr/>
        </p:nvSpPr>
        <p:spPr>
          <a:xfrm>
            <a:off x="600075" y="676275"/>
            <a:ext cx="10991850" cy="5505450"/>
          </a:xfrm>
          <a:prstGeom prst="rect">
            <a:avLst/>
          </a:prstGeom>
          <a:solidFill>
            <a:schemeClr val="bg1"/>
          </a:solidFill>
          <a:ln>
            <a:noFill/>
          </a:ln>
          <a:effectLst>
            <a:outerShdw blurRad="330200" dir="2700000" sx="101000" sy="101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 name="直接连接符 4"/>
          <p:cNvCxnSpPr/>
          <p:nvPr/>
        </p:nvCxnSpPr>
        <p:spPr>
          <a:xfrm>
            <a:off x="2495974" y="2863224"/>
            <a:ext cx="7200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495974" y="3620144"/>
            <a:ext cx="7200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338" y="1214438"/>
            <a:ext cx="1457325" cy="1457325"/>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p:cNvSpPr txBox="1"/>
          <p:nvPr>
            <p:custDataLst>
              <p:tags r:id="rId1"/>
            </p:custDataLst>
          </p:nvPr>
        </p:nvSpPr>
        <p:spPr>
          <a:xfrm>
            <a:off x="2618714" y="2900689"/>
            <a:ext cx="6954520" cy="681990"/>
          </a:xfrm>
          <a:prstGeom prst="rect">
            <a:avLst/>
          </a:prstGeom>
          <a:noFill/>
        </p:spPr>
        <p:txBody>
          <a:bodyPr wrap="square" rtlCol="0">
            <a:spAutoFit/>
          </a:bodyPr>
          <a:p>
            <a:pPr lvl="0" algn="ctr">
              <a:lnSpc>
                <a:spcPct val="120000"/>
              </a:lnSpc>
              <a:spcBef>
                <a:spcPts val="0"/>
              </a:spcBef>
              <a:spcAft>
                <a:spcPts val="0"/>
              </a:spcAft>
              <a:buClrTx/>
              <a:buSzTx/>
              <a:buFontTx/>
              <a:defRPr/>
            </a:pP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Conclusion of paper</a:t>
            </a:r>
            <a:endPar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637540" y="3175"/>
            <a:ext cx="2698750"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Conclusion</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endPar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929005" y="1038860"/>
            <a:ext cx="10022840" cy="3602355"/>
          </a:xfrm>
          <a:prstGeom prst="rect">
            <a:avLst/>
          </a:prstGeom>
          <a:noFill/>
        </p:spPr>
        <p:txBody>
          <a:bodyPr wrap="square" lIns="0" tIns="0" rIns="0" bIns="0" rtlCol="0" anchor="t">
            <a:noAutofit/>
          </a:bodyPr>
          <a:p>
            <a:pPr marL="457200" indent="-457200">
              <a:buFont typeface="Arial" panose="020B0604020202020204" pitchFamily="34" charset="0"/>
              <a:buChar char="•"/>
            </a:pPr>
            <a:r>
              <a:rPr lang="en-US" altLang="zh-CN" sz="3200">
                <a:latin typeface="Times New Roman" panose="02020603050405020304" charset="0"/>
                <a:cs typeface="Times New Roman" panose="02020603050405020304" charset="0"/>
                <a:sym typeface="+mn-ea"/>
              </a:rPr>
              <a:t>The attention improvement is 2.4% on SemanticKITTI dataset and 6% on nuScenes dataset. </a:t>
            </a:r>
            <a:endParaRPr lang="en-US" altLang="zh-CN" sz="3200">
              <a:latin typeface="Times New Roman" panose="02020603050405020304" charset="0"/>
              <a:cs typeface="Times New Roman" panose="02020603050405020304" charset="0"/>
              <a:sym typeface="+mn-ea"/>
            </a:endParaRPr>
          </a:p>
          <a:p>
            <a:pPr marL="457200" indent="-457200">
              <a:buFont typeface="Arial" panose="020B0604020202020204" pitchFamily="34" charset="0"/>
              <a:buChar char="•"/>
            </a:pPr>
            <a:endParaRPr lang="en-US" altLang="zh-CN" sz="3200">
              <a:latin typeface="Times New Roman" panose="02020603050405020304" charset="0"/>
              <a:cs typeface="Times New Roman" panose="02020603050405020304" charset="0"/>
              <a:sym typeface="+mn-ea"/>
            </a:endParaRPr>
          </a:p>
          <a:p>
            <a:pPr marL="457200" indent="-457200">
              <a:buFont typeface="Arial" panose="020B0604020202020204" pitchFamily="34" charset="0"/>
              <a:buChar char="•"/>
            </a:pPr>
            <a:r>
              <a:rPr lang="zh-CN" altLang="en-US" sz="3200">
                <a:latin typeface="Times New Roman" panose="02020603050405020304" charset="0"/>
                <a:cs typeface="Times New Roman" panose="02020603050405020304" charset="0"/>
                <a:sym typeface="+mn-ea"/>
              </a:rPr>
              <a:t>Compared with the camera-only solution, it is more robust.</a:t>
            </a:r>
            <a:endParaRPr lang="zh-CN" altLang="en-US" sz="3200">
              <a:latin typeface="Times New Roman" panose="02020603050405020304" charset="0"/>
              <a:cs typeface="Times New Roman" panose="02020603050405020304" charset="0"/>
              <a:sym typeface="+mn-ea"/>
            </a:endParaRPr>
          </a:p>
          <a:p>
            <a:pPr marL="457200" indent="-457200">
              <a:buFont typeface="Arial" panose="020B0604020202020204" pitchFamily="34" charset="0"/>
              <a:buChar char="•"/>
            </a:pPr>
            <a:endParaRPr lang="zh-CN" altLang="en-US" sz="3200">
              <a:latin typeface="Times New Roman" panose="02020603050405020304" charset="0"/>
              <a:cs typeface="Times New Roman" panose="02020603050405020304" charset="0"/>
              <a:sym typeface="+mn-ea"/>
            </a:endParaRPr>
          </a:p>
          <a:p>
            <a:pPr marL="457200" indent="-457200">
              <a:buFont typeface="Arial" panose="020B0604020202020204" pitchFamily="34" charset="0"/>
              <a:buChar char="•"/>
            </a:pPr>
            <a:r>
              <a:rPr lang="zh-CN" altLang="en-US" sz="3200">
                <a:latin typeface="Times New Roman" panose="02020603050405020304" charset="0"/>
                <a:cs typeface="Times New Roman" panose="02020603050405020304" charset="0"/>
                <a:sym typeface="+mn-ea"/>
              </a:rPr>
              <a:t> </a:t>
            </a:r>
            <a:r>
              <a:rPr lang="en-US" altLang="zh-CN" sz="3200">
                <a:latin typeface="Times New Roman" panose="02020603050405020304" charset="0"/>
                <a:cs typeface="Times New Roman" panose="02020603050405020304" charset="0"/>
                <a:sym typeface="+mn-ea"/>
              </a:rPr>
              <a:t>T</a:t>
            </a:r>
            <a:r>
              <a:rPr lang="zh-CN" altLang="en-US" sz="3200">
                <a:latin typeface="Times New Roman" panose="02020603050405020304" charset="0"/>
                <a:cs typeface="Times New Roman" panose="02020603050405020304" charset="0"/>
                <a:sym typeface="+mn-ea"/>
              </a:rPr>
              <a:t>he superiority of this model has been verified in the self-supervised field</a:t>
            </a:r>
            <a:r>
              <a:rPr lang="en-US" altLang="zh-CN" sz="3200">
                <a:latin typeface="Times New Roman" panose="02020603050405020304" charset="0"/>
                <a:cs typeface="Times New Roman" panose="02020603050405020304" charset="0"/>
                <a:sym typeface="+mn-ea"/>
              </a:rPr>
              <a:t>.</a:t>
            </a:r>
            <a:endParaRPr lang="zh-CN" altLang="en-US" sz="3200">
              <a:latin typeface="Times New Roman" panose="02020603050405020304" charset="0"/>
              <a:cs typeface="Times New Roman" panose="02020603050405020304" charset="0"/>
              <a:sym typeface="+mn-ea"/>
            </a:endParaRPr>
          </a:p>
          <a:p>
            <a:pPr marL="457200" indent="-457200">
              <a:buFont typeface="Arial" panose="020B0604020202020204" pitchFamily="34" charset="0"/>
              <a:buChar char="•"/>
            </a:pPr>
            <a:endParaRPr lang="zh-CN" altLang="en-US" sz="3200">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3043212" y="2091721"/>
            <a:ext cx="610552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043212" y="3509041"/>
            <a:ext cx="610552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pic>
        <p:nvPicPr>
          <p:cNvPr id="101" name="图片 100"/>
          <p:cNvPicPr/>
          <p:nvPr/>
        </p:nvPicPr>
        <p:blipFill>
          <a:blip r:embed="rId1"/>
          <a:stretch>
            <a:fillRect/>
          </a:stretch>
        </p:blipFill>
        <p:spPr>
          <a:xfrm>
            <a:off x="210820" y="50800"/>
            <a:ext cx="7620000" cy="1428750"/>
          </a:xfrm>
          <a:prstGeom prst="rect">
            <a:avLst/>
          </a:prstGeom>
          <a:noFill/>
          <a:ln w="9525">
            <a:noFill/>
          </a:ln>
        </p:spPr>
      </p:pic>
      <p:sp>
        <p:nvSpPr>
          <p:cNvPr id="2" name="文本框 1"/>
          <p:cNvSpPr txBox="1"/>
          <p:nvPr>
            <p:custDataLst>
              <p:tags r:id="rId2"/>
            </p:custDataLst>
          </p:nvPr>
        </p:nvSpPr>
        <p:spPr>
          <a:xfrm>
            <a:off x="2618740" y="2263171"/>
            <a:ext cx="6954520" cy="977265"/>
          </a:xfrm>
          <a:prstGeom prst="rect">
            <a:avLst/>
          </a:prstGeom>
          <a:noFill/>
        </p:spPr>
        <p:txBody>
          <a:bodyPr wrap="square" rtlCol="0">
            <a:spAutoFit/>
          </a:bodyPr>
          <a:p>
            <a:pPr lvl="0" algn="ctr">
              <a:lnSpc>
                <a:spcPct val="120000"/>
              </a:lnSpc>
              <a:spcBef>
                <a:spcPts val="0"/>
              </a:spcBef>
              <a:spcAft>
                <a:spcPts val="0"/>
              </a:spcAft>
              <a:buClrTx/>
              <a:buSzTx/>
              <a:buFontTx/>
              <a:defRPr/>
            </a:pPr>
            <a:r>
              <a:rPr lang="en-US" altLang="zh-CN" sz="48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Thanks for listening!</a:t>
            </a:r>
            <a:endParaRPr lang="en-US" altLang="zh-CN" sz="48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sp>
        <p:nvSpPr>
          <p:cNvPr id="14" name="文本框 13"/>
          <p:cNvSpPr txBox="1"/>
          <p:nvPr/>
        </p:nvSpPr>
        <p:spPr>
          <a:xfrm>
            <a:off x="258445" y="3672205"/>
            <a:ext cx="11675110" cy="398780"/>
          </a:xfrm>
          <a:prstGeom prst="rect">
            <a:avLst/>
          </a:prstGeom>
          <a:noFill/>
        </p:spPr>
        <p:txBody>
          <a:bodyPr wrap="square" rtlCol="0">
            <a:spAutoFit/>
          </a:bodyPr>
          <a:p>
            <a:pPr marR="0" indent="0" algn="ctr" defTabSz="914400" fontAlgn="auto">
              <a:lnSpc>
                <a:spcPct val="100000"/>
              </a:lnSpc>
              <a:spcBef>
                <a:spcPts val="0"/>
              </a:spcBef>
              <a:spcAft>
                <a:spcPts val="0"/>
              </a:spcAft>
              <a:buClrTx/>
              <a:buSzTx/>
              <a:buFontTx/>
              <a:buNone/>
              <a:defRPr/>
            </a:pPr>
            <a:r>
              <a:rPr kumimoji="0" lang="zh-CN" altLang="en-US" sz="2000" b="0" i="0" kern="1200" cap="none" spc="0" normalizeH="0" baseline="0" noProof="0" dirty="0">
                <a:solidFill>
                  <a:srgbClr val="004578"/>
                </a:solidFill>
                <a:latin typeface="微软雅黑" panose="020B0503020204020204" pitchFamily="34" charset="-122"/>
                <a:ea typeface="微软雅黑" panose="020B0503020204020204" pitchFamily="34" charset="-122"/>
                <a:cs typeface="+mn-cs"/>
              </a:rPr>
              <a:t>CLFusion:3D Semantic Segmentation Based on Camera and LiDAR Fusion</a:t>
            </a:r>
            <a:endParaRPr kumimoji="0" lang="zh-CN" altLang="en-US" sz="2000" b="0" i="0" kern="1200" cap="none" spc="0" normalizeH="0" baseline="0" noProof="0" dirty="0">
              <a:solidFill>
                <a:srgbClr val="004578"/>
              </a:solidFill>
              <a:latin typeface="微软雅黑" panose="020B0503020204020204" pitchFamily="34" charset="-122"/>
              <a:ea typeface="微软雅黑" panose="020B0503020204020204" pitchFamily="34" charset="-122"/>
              <a:cs typeface="+mn-cs"/>
            </a:endParaRPr>
          </a:p>
        </p:txBody>
      </p:sp>
      <p:sp>
        <p:nvSpPr>
          <p:cNvPr id="17" name="文本框 16"/>
          <p:cNvSpPr txBox="1"/>
          <p:nvPr/>
        </p:nvSpPr>
        <p:spPr>
          <a:xfrm>
            <a:off x="1752600" y="4067810"/>
            <a:ext cx="8686800" cy="398780"/>
          </a:xfrm>
          <a:prstGeom prst="rect">
            <a:avLst/>
          </a:prstGeom>
          <a:noFill/>
        </p:spPr>
        <p:txBody>
          <a:bodyPr wrap="square" rtlCol="0">
            <a:spAutoFit/>
          </a:bodyPr>
          <a:p>
            <a:pPr marR="0" indent="0" algn="ctr" defTabSz="914400" fontAlgn="auto">
              <a:lnSpc>
                <a:spcPct val="100000"/>
              </a:lnSpc>
              <a:spcBef>
                <a:spcPts val="0"/>
              </a:spcBef>
              <a:spcAft>
                <a:spcPts val="0"/>
              </a:spcAft>
              <a:buClrTx/>
              <a:buSzTx/>
              <a:buFontTx/>
              <a:buNone/>
              <a:defRPr/>
            </a:pPr>
            <a:r>
              <a:rPr kumimoji="0" lang="en-US" altLang="zh-CN" sz="2000" b="0" i="0" kern="1200" cap="none" spc="0" normalizeH="0" baseline="0" noProof="0" dirty="0">
                <a:solidFill>
                  <a:srgbClr val="004578"/>
                </a:solidFill>
                <a:latin typeface="微软雅黑" panose="020B0503020204020204" pitchFamily="34" charset="-122"/>
                <a:ea typeface="微软雅黑" panose="020B0503020204020204" pitchFamily="34" charset="-122"/>
                <a:cs typeface="+mn-cs"/>
              </a:rPr>
              <a:t>Tianyue Wang, Rujun Song, Zhuoling Xiao*, Bo Yan, Haojie Qin, Di He</a:t>
            </a:r>
            <a:endParaRPr kumimoji="0" lang="en-US" altLang="zh-CN" sz="2000" b="0" i="0" kern="1200" cap="none" spc="0" normalizeH="0" baseline="0" noProof="0" dirty="0">
              <a:solidFill>
                <a:srgbClr val="004578"/>
              </a:solidFill>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4578"/>
        </a:solidFill>
        <a:effectLst/>
      </p:bgPr>
    </p:bg>
    <p:spTree>
      <p:nvGrpSpPr>
        <p:cNvPr id="1" name=""/>
        <p:cNvGrpSpPr/>
        <p:nvPr/>
      </p:nvGrpSpPr>
      <p:grpSpPr>
        <a:xfrm>
          <a:off x="0" y="0"/>
          <a:ext cx="0" cy="0"/>
          <a:chOff x="0" y="0"/>
          <a:chExt cx="0" cy="0"/>
        </a:xfrm>
      </p:grpSpPr>
      <p:sp>
        <p:nvSpPr>
          <p:cNvPr id="4" name="矩形 3"/>
          <p:cNvSpPr/>
          <p:nvPr/>
        </p:nvSpPr>
        <p:spPr>
          <a:xfrm>
            <a:off x="600075" y="676275"/>
            <a:ext cx="10991850" cy="5505450"/>
          </a:xfrm>
          <a:prstGeom prst="rect">
            <a:avLst/>
          </a:prstGeom>
          <a:solidFill>
            <a:schemeClr val="bg1"/>
          </a:solidFill>
          <a:ln>
            <a:noFill/>
          </a:ln>
          <a:effectLst>
            <a:outerShdw blurRad="330200" dir="2700000" sx="101000" sy="101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 name="直接连接符 4"/>
          <p:cNvCxnSpPr/>
          <p:nvPr/>
        </p:nvCxnSpPr>
        <p:spPr>
          <a:xfrm>
            <a:off x="2495974" y="2863224"/>
            <a:ext cx="7200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495974" y="3620144"/>
            <a:ext cx="7200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338" y="1214438"/>
            <a:ext cx="1457325" cy="1457325"/>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p:cNvSpPr txBox="1"/>
          <p:nvPr>
            <p:custDataLst>
              <p:tags r:id="rId1"/>
            </p:custDataLst>
          </p:nvPr>
        </p:nvSpPr>
        <p:spPr>
          <a:xfrm>
            <a:off x="2618714" y="2900689"/>
            <a:ext cx="6954520" cy="681990"/>
          </a:xfrm>
          <a:prstGeom prst="rect">
            <a:avLst/>
          </a:prstGeom>
          <a:noFill/>
        </p:spPr>
        <p:txBody>
          <a:bodyPr wrap="square" rtlCol="0">
            <a:spAutoFit/>
          </a:bodyPr>
          <a:p>
            <a:pPr lvl="0" algn="ctr">
              <a:lnSpc>
                <a:spcPct val="120000"/>
              </a:lnSpc>
              <a:spcBef>
                <a:spcPts val="0"/>
              </a:spcBef>
              <a:spcAft>
                <a:spcPts val="0"/>
              </a:spcAft>
              <a:buClrTx/>
              <a:buSzTx/>
              <a:buFontTx/>
              <a:defRPr/>
            </a:pP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Appendix</a:t>
            </a:r>
            <a:endPar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5</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637540" y="3175"/>
            <a:ext cx="7345680"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Appendix </a:t>
            </a:r>
            <a:r>
              <a:rPr lang="zh-CN" altLang="en-US"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a:t>
            </a:r>
            <a:r>
              <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how </a:t>
            </a:r>
            <a:r>
              <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attention work</a:t>
            </a:r>
            <a:endPar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2"/>
          <a:stretch>
            <a:fillRect/>
          </a:stretch>
        </p:blipFill>
        <p:spPr>
          <a:xfrm>
            <a:off x="0" y="1571625"/>
            <a:ext cx="12138660" cy="3502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578"/>
        </a:solidFill>
        <a:effectLst/>
      </p:bgPr>
    </p:bg>
    <p:spTree>
      <p:nvGrpSpPr>
        <p:cNvPr id="1" name=""/>
        <p:cNvGrpSpPr/>
        <p:nvPr/>
      </p:nvGrpSpPr>
      <p:grpSpPr>
        <a:xfrm>
          <a:off x="0" y="0"/>
          <a:ext cx="0" cy="0"/>
          <a:chOff x="0" y="0"/>
          <a:chExt cx="0" cy="0"/>
        </a:xfrm>
      </p:grpSpPr>
      <p:sp>
        <p:nvSpPr>
          <p:cNvPr id="4" name="矩形 3"/>
          <p:cNvSpPr/>
          <p:nvPr/>
        </p:nvSpPr>
        <p:spPr>
          <a:xfrm>
            <a:off x="600075" y="676275"/>
            <a:ext cx="10991850" cy="5505450"/>
          </a:xfrm>
          <a:prstGeom prst="rect">
            <a:avLst/>
          </a:prstGeom>
          <a:solidFill>
            <a:schemeClr val="bg1"/>
          </a:solidFill>
          <a:ln>
            <a:noFill/>
          </a:ln>
          <a:effectLst>
            <a:outerShdw blurRad="330200" dir="2700000" sx="101000" sy="101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 name="直接连接符 4"/>
          <p:cNvCxnSpPr/>
          <p:nvPr/>
        </p:nvCxnSpPr>
        <p:spPr>
          <a:xfrm>
            <a:off x="2856124" y="2850524"/>
            <a:ext cx="6480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856124" y="3759844"/>
            <a:ext cx="6480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338" y="1214438"/>
            <a:ext cx="1457325" cy="1457325"/>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p:cNvSpPr txBox="1"/>
          <p:nvPr>
            <p:custDataLst>
              <p:tags r:id="rId1"/>
            </p:custDataLst>
          </p:nvPr>
        </p:nvSpPr>
        <p:spPr>
          <a:xfrm>
            <a:off x="2618864" y="2964189"/>
            <a:ext cx="6954520" cy="681990"/>
          </a:xfrm>
          <a:prstGeom prst="rect">
            <a:avLst/>
          </a:prstGeom>
          <a:noFill/>
        </p:spPr>
        <p:txBody>
          <a:bodyPr wrap="square" rtlCol="0">
            <a:spAutoFit/>
          </a:bodyPr>
          <a:p>
            <a:pPr marL="0" marR="0" lvl="0" indent="0" algn="ctr" defTabSz="914400" rtl="0" eaLnBrk="1" fontAlgn="auto" latinLnBrk="0" hangingPunct="1">
              <a:lnSpc>
                <a:spcPct val="120000"/>
              </a:lnSpc>
              <a:spcBef>
                <a:spcPts val="0"/>
              </a:spcBef>
              <a:spcAft>
                <a:spcPts val="0"/>
              </a:spcAft>
              <a:buClrTx/>
              <a:buSzTx/>
              <a:buFontTx/>
              <a:buNone/>
              <a:defRPr/>
            </a:pP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Background  and significance</a:t>
            </a:r>
            <a:endParaRPr kumimoji="0" lang="en-US" altLang="zh-CN" sz="3200" b="1"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5</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637540" y="3175"/>
            <a:ext cx="6935470"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Appendix: </a:t>
            </a:r>
            <a:r>
              <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nuscenes results</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endPar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pic>
        <p:nvPicPr>
          <p:cNvPr id="8" name="图片 7" descr="fig3_nuScenes结果_00"/>
          <p:cNvPicPr>
            <a:picLocks noChangeAspect="1"/>
          </p:cNvPicPr>
          <p:nvPr/>
        </p:nvPicPr>
        <p:blipFill>
          <a:blip r:embed="rId2"/>
          <a:stretch>
            <a:fillRect/>
          </a:stretch>
        </p:blipFill>
        <p:spPr>
          <a:xfrm>
            <a:off x="1443355" y="586740"/>
            <a:ext cx="9331325" cy="6319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5</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637540" y="3175"/>
            <a:ext cx="9413875"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Appendix : </a:t>
            </a:r>
            <a:r>
              <a:rPr lang="zh-CN" altLang="en-US"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Data collection vehicle</a:t>
            </a:r>
            <a:r>
              <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endPar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1601470" y="665480"/>
            <a:ext cx="8988425" cy="5984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46100" y="0"/>
            <a:ext cx="9357995"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Background</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r>
              <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perception task in autonomous </a:t>
            </a:r>
            <a:endPar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 name="图片 6"/>
          <p:cNvPicPr>
            <a:picLocks noChangeAspect="1"/>
          </p:cNvPicPr>
          <p:nvPr/>
        </p:nvPicPr>
        <p:blipFill>
          <a:blip r:embed="rId2">
            <a:clrChange>
              <a:clrFrom>
                <a:srgbClr val="FFFFFF">
                  <a:alpha val="100000"/>
                </a:srgbClr>
              </a:clrFrom>
              <a:clrTo>
                <a:srgbClr val="FFFFFF">
                  <a:alpha val="100000"/>
                  <a:alpha val="0"/>
                </a:srgbClr>
              </a:clrTo>
            </a:clrChange>
          </a:blip>
          <a:srcRect/>
          <a:stretch>
            <a:fillRect/>
          </a:stretch>
        </p:blipFill>
        <p:spPr>
          <a:xfrm>
            <a:off x="118110" y="665480"/>
            <a:ext cx="5055235" cy="5732780"/>
          </a:xfrm>
          <a:prstGeom prst="rect">
            <a:avLst/>
          </a:prstGeom>
        </p:spPr>
      </p:pic>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5173345" y="589915"/>
            <a:ext cx="6804660" cy="6125845"/>
          </a:xfrm>
          <a:prstGeom prst="rect">
            <a:avLst/>
          </a:prstGeom>
        </p:spPr>
      </p:pic>
      <p:sp>
        <p:nvSpPr>
          <p:cNvPr id="3" name="矩形 2"/>
          <p:cNvSpPr/>
          <p:nvPr/>
        </p:nvSpPr>
        <p:spPr>
          <a:xfrm>
            <a:off x="746760" y="3429000"/>
            <a:ext cx="3375660" cy="24384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46100" y="0"/>
            <a:ext cx="7685405"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Background</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r>
              <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different sensor</a:t>
            </a:r>
            <a:endPar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4" name="图片 23"/>
          <p:cNvPicPr>
            <a:picLocks noChangeAspect="1"/>
          </p:cNvPicPr>
          <p:nvPr>
            <p:custDataLst>
              <p:tags r:id="rId2"/>
            </p:custDataLst>
          </p:nvPr>
        </p:nvPicPr>
        <p:blipFill>
          <a:blip r:embed="rId3"/>
          <a:stretch>
            <a:fillRect/>
          </a:stretch>
        </p:blipFill>
        <p:spPr>
          <a:xfrm>
            <a:off x="78105" y="897255"/>
            <a:ext cx="1487170" cy="1275715"/>
          </a:xfrm>
          <a:prstGeom prst="rect">
            <a:avLst/>
          </a:prstGeom>
        </p:spPr>
      </p:pic>
      <p:pic>
        <p:nvPicPr>
          <p:cNvPr id="25" name="图片 24"/>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0768330" y="820420"/>
            <a:ext cx="1161415" cy="1177925"/>
          </a:xfrm>
          <a:prstGeom prst="rect">
            <a:avLst/>
          </a:prstGeom>
        </p:spPr>
      </p:pic>
      <p:cxnSp>
        <p:nvCxnSpPr>
          <p:cNvPr id="3" name="直接连接符 2"/>
          <p:cNvCxnSpPr/>
          <p:nvPr/>
        </p:nvCxnSpPr>
        <p:spPr>
          <a:xfrm>
            <a:off x="6096000" y="583454"/>
            <a:ext cx="0" cy="624840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0" y="2738644"/>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3655" y="4893834"/>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5"/>
          <a:stretch>
            <a:fillRect/>
          </a:stretch>
        </p:blipFill>
        <p:spPr>
          <a:xfrm>
            <a:off x="1859280" y="678815"/>
            <a:ext cx="3960000" cy="989841"/>
          </a:xfrm>
          <a:prstGeom prst="rect">
            <a:avLst/>
          </a:prstGeom>
        </p:spPr>
      </p:pic>
      <p:pic>
        <p:nvPicPr>
          <p:cNvPr id="10" name="图片 9"/>
          <p:cNvPicPr>
            <a:picLocks noChangeAspect="1"/>
          </p:cNvPicPr>
          <p:nvPr/>
        </p:nvPicPr>
        <p:blipFill>
          <a:blip r:embed="rId6"/>
          <a:stretch>
            <a:fillRect/>
          </a:stretch>
        </p:blipFill>
        <p:spPr>
          <a:xfrm>
            <a:off x="1859280" y="1670685"/>
            <a:ext cx="3960000" cy="989841"/>
          </a:xfrm>
          <a:prstGeom prst="rect">
            <a:avLst/>
          </a:prstGeom>
        </p:spPr>
      </p:pic>
      <p:pic>
        <p:nvPicPr>
          <p:cNvPr id="11" name="图片 10"/>
          <p:cNvPicPr/>
          <p:nvPr/>
        </p:nvPicPr>
        <p:blipFill>
          <a:blip r:embed="rId7"/>
          <a:srcRect l="33984" t="66787" r="35195" b="19576"/>
          <a:stretch>
            <a:fillRect/>
          </a:stretch>
        </p:blipFill>
        <p:spPr>
          <a:xfrm>
            <a:off x="6372860" y="668655"/>
            <a:ext cx="3960000" cy="990000"/>
          </a:xfrm>
          <a:prstGeom prst="rect">
            <a:avLst/>
          </a:prstGeom>
        </p:spPr>
      </p:pic>
      <p:pic>
        <p:nvPicPr>
          <p:cNvPr id="12" name="图片 11"/>
          <p:cNvPicPr/>
          <p:nvPr/>
        </p:nvPicPr>
        <p:blipFill>
          <a:blip r:embed="rId8"/>
          <a:srcRect l="34043" t="33134" r="35136" b="53203"/>
          <a:stretch>
            <a:fillRect/>
          </a:stretch>
        </p:blipFill>
        <p:spPr>
          <a:xfrm>
            <a:off x="6372860" y="1673225"/>
            <a:ext cx="3959860" cy="990000"/>
          </a:xfrm>
          <a:prstGeom prst="rect">
            <a:avLst/>
          </a:prstGeom>
        </p:spPr>
      </p:pic>
      <p:sp>
        <p:nvSpPr>
          <p:cNvPr id="14" name="文本框 13"/>
          <p:cNvSpPr txBox="1"/>
          <p:nvPr/>
        </p:nvSpPr>
        <p:spPr>
          <a:xfrm>
            <a:off x="1859280" y="5121910"/>
            <a:ext cx="5165090" cy="1292225"/>
          </a:xfrm>
          <a:prstGeom prst="rect">
            <a:avLst/>
          </a:prstGeom>
          <a:noFill/>
        </p:spPr>
        <p:txBody>
          <a:bodyPr wrap="square" lIns="0" tIns="0" rIns="0" bIns="0" rtlCol="0" anchor="t">
            <a:spAutoFit/>
          </a:bodyPr>
          <a:p>
            <a:pPr marL="457200" indent="-457200">
              <a:buFont typeface="Arial" panose="020B0604020202020204" pitchFamily="34" charset="0"/>
              <a:buChar char="•"/>
            </a:pPr>
            <a:r>
              <a:rPr lang="en-US" altLang="zh-CN" sz="2800"/>
              <a:t>L</a:t>
            </a:r>
            <a:r>
              <a:rPr lang="zh-CN" altLang="en-US" sz="2800"/>
              <a:t>ack depth information</a:t>
            </a:r>
            <a:endParaRPr lang="zh-CN" altLang="en-US" sz="2800"/>
          </a:p>
          <a:p>
            <a:pPr marL="457200" indent="-457200">
              <a:buFont typeface="Arial" panose="020B0604020202020204" pitchFamily="34" charset="0"/>
              <a:buChar char="•"/>
            </a:pPr>
            <a:r>
              <a:rPr lang="en-US" altLang="zh-CN" sz="2800"/>
              <a:t>A</a:t>
            </a:r>
            <a:r>
              <a:rPr lang="zh-CN" altLang="en-US" sz="2800"/>
              <a:t>ffected by lighting</a:t>
            </a:r>
            <a:endParaRPr lang="zh-CN" altLang="en-US" sz="2800"/>
          </a:p>
          <a:p>
            <a:pPr indent="457200">
              <a:buFont typeface="Arial" panose="020B0604020202020204" pitchFamily="34" charset="0"/>
              <a:buNone/>
            </a:pPr>
            <a:r>
              <a:rPr lang="zh-CN" altLang="en-US" sz="2800"/>
              <a:t> conditions</a:t>
            </a:r>
            <a:endParaRPr lang="zh-CN" altLang="en-US" sz="2800"/>
          </a:p>
        </p:txBody>
      </p:sp>
      <p:sp>
        <p:nvSpPr>
          <p:cNvPr id="15" name="文本框 14"/>
          <p:cNvSpPr txBox="1"/>
          <p:nvPr/>
        </p:nvSpPr>
        <p:spPr>
          <a:xfrm>
            <a:off x="1859280" y="3067050"/>
            <a:ext cx="2968625" cy="861695"/>
          </a:xfrm>
          <a:prstGeom prst="rect">
            <a:avLst/>
          </a:prstGeom>
          <a:noFill/>
        </p:spPr>
        <p:txBody>
          <a:bodyPr wrap="square" lIns="0" tIns="0" rIns="0" bIns="0" rtlCol="0" anchor="t">
            <a:spAutoFit/>
          </a:bodyPr>
          <a:p>
            <a:pPr marL="457200" indent="-457200">
              <a:buFont typeface="Arial" panose="020B0604020202020204" pitchFamily="34" charset="0"/>
              <a:buChar char="•"/>
            </a:pPr>
            <a:r>
              <a:rPr lang="zh-CN" altLang="en-US" sz="2800"/>
              <a:t>color</a:t>
            </a:r>
            <a:r>
              <a:rPr lang="en-US" altLang="zh-CN" sz="2800"/>
              <a:t> RGB</a:t>
            </a:r>
            <a:endParaRPr lang="zh-CN" altLang="en-US" sz="2800"/>
          </a:p>
          <a:p>
            <a:pPr marL="457200" indent="-457200">
              <a:buFont typeface="Arial" panose="020B0604020202020204" pitchFamily="34" charset="0"/>
              <a:buChar char="•"/>
            </a:pPr>
            <a:r>
              <a:rPr lang="zh-CN" altLang="en-US" sz="2800"/>
              <a:t>texture</a:t>
            </a:r>
            <a:endParaRPr lang="zh-CN" altLang="en-US" sz="2800"/>
          </a:p>
        </p:txBody>
      </p:sp>
      <p:pic>
        <p:nvPicPr>
          <p:cNvPr id="16" name="图片 15" descr="叉"/>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4490" y="5327015"/>
            <a:ext cx="914400" cy="914400"/>
          </a:xfrm>
          <a:prstGeom prst="rect">
            <a:avLst/>
          </a:prstGeom>
        </p:spPr>
      </p:pic>
      <p:pic>
        <p:nvPicPr>
          <p:cNvPr id="17" name="图片 16" descr="对勾对号"/>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0985" y="3150870"/>
            <a:ext cx="1162685" cy="1162685"/>
          </a:xfrm>
          <a:prstGeom prst="rect">
            <a:avLst/>
          </a:prstGeom>
        </p:spPr>
      </p:pic>
      <p:pic>
        <p:nvPicPr>
          <p:cNvPr id="18" name="图片 17" descr="对勾对号"/>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768330" y="3150870"/>
            <a:ext cx="1162685" cy="1162685"/>
          </a:xfrm>
          <a:prstGeom prst="rect">
            <a:avLst/>
          </a:prstGeom>
        </p:spPr>
      </p:pic>
      <p:pic>
        <p:nvPicPr>
          <p:cNvPr id="19" name="图片 18" descr="叉"/>
          <p:cNvPicPr>
            <a:picLocks noChangeAspect="1"/>
          </p:cNvPicPr>
          <p:nvPr/>
        </p:nvPicPr>
        <p:blipFill>
          <a:blip r:embed="rId9">
            <a:extLst>
              <a:ext uri="{96DAC541-7B7A-43D3-8B79-37D633B846F1}">
                <asvg:svgBlip xmlns:asvg="http://schemas.microsoft.com/office/drawing/2016/SVG/main" r:embed="rId13"/>
              </a:ext>
            </a:extLst>
          </a:blip>
          <a:stretch>
            <a:fillRect/>
          </a:stretch>
        </p:blipFill>
        <p:spPr>
          <a:xfrm>
            <a:off x="10913110" y="5327015"/>
            <a:ext cx="914400" cy="914400"/>
          </a:xfrm>
          <a:prstGeom prst="rect">
            <a:avLst/>
          </a:prstGeom>
        </p:spPr>
      </p:pic>
      <p:sp>
        <p:nvSpPr>
          <p:cNvPr id="22" name="文本框 21"/>
          <p:cNvSpPr txBox="1"/>
          <p:nvPr/>
        </p:nvSpPr>
        <p:spPr>
          <a:xfrm>
            <a:off x="6372860" y="5121910"/>
            <a:ext cx="3519805" cy="861695"/>
          </a:xfrm>
          <a:prstGeom prst="rect">
            <a:avLst/>
          </a:prstGeom>
          <a:noFill/>
        </p:spPr>
        <p:txBody>
          <a:bodyPr wrap="square" lIns="0" tIns="0" rIns="0" bIns="0" rtlCol="0" anchor="t">
            <a:spAutoFit/>
          </a:bodyPr>
          <a:p>
            <a:pPr marL="457200" indent="-457200">
              <a:buFont typeface="Arial" panose="020B0604020202020204" pitchFamily="34" charset="0"/>
              <a:buChar char="•"/>
            </a:pPr>
            <a:r>
              <a:rPr lang="en-US" altLang="zh-CN" sz="2800"/>
              <a:t>Only Intensity</a:t>
            </a:r>
            <a:endParaRPr lang="en-US" altLang="zh-CN" sz="2800"/>
          </a:p>
          <a:p>
            <a:pPr marL="457200" indent="-457200">
              <a:buFont typeface="Arial" panose="020B0604020202020204" pitchFamily="34" charset="0"/>
              <a:buChar char="•"/>
            </a:pPr>
            <a:r>
              <a:rPr lang="en-US" altLang="zh-CN" sz="2800"/>
              <a:t> Sparse point cloud</a:t>
            </a:r>
            <a:endParaRPr lang="en-US" altLang="zh-CN" sz="2800"/>
          </a:p>
        </p:txBody>
      </p:sp>
      <p:sp>
        <p:nvSpPr>
          <p:cNvPr id="23" name="文本框 22"/>
          <p:cNvSpPr txBox="1"/>
          <p:nvPr/>
        </p:nvSpPr>
        <p:spPr>
          <a:xfrm>
            <a:off x="6372860" y="2814320"/>
            <a:ext cx="4954270" cy="1723390"/>
          </a:xfrm>
          <a:prstGeom prst="rect">
            <a:avLst/>
          </a:prstGeom>
          <a:noFill/>
        </p:spPr>
        <p:txBody>
          <a:bodyPr wrap="square" lIns="0" tIns="0" rIns="0" bIns="0" rtlCol="0" anchor="t">
            <a:spAutoFit/>
          </a:bodyPr>
          <a:p>
            <a:pPr marL="457200" indent="-457200">
              <a:buFont typeface="Arial" panose="020B0604020202020204" pitchFamily="34" charset="0"/>
              <a:buChar char="•"/>
            </a:pPr>
            <a:r>
              <a:rPr lang="en-US" altLang="zh-CN" sz="2800"/>
              <a:t>XYZ accurate distance of surrounding environment</a:t>
            </a:r>
            <a:endParaRPr lang="en-US" altLang="zh-CN" sz="2800"/>
          </a:p>
          <a:p>
            <a:pPr marL="457200" indent="-457200">
              <a:buFont typeface="Arial" panose="020B0604020202020204" pitchFamily="34" charset="0"/>
              <a:buChar char="•"/>
            </a:pPr>
            <a:r>
              <a:rPr lang="en-US" altLang="zh-CN" sz="2800"/>
              <a:t>Active sensors are not </a:t>
            </a:r>
            <a:endParaRPr lang="en-US" altLang="zh-CN" sz="2800"/>
          </a:p>
          <a:p>
            <a:pPr marL="457200" indent="-457200">
              <a:buFont typeface="Arial" panose="020B0604020202020204" pitchFamily="34" charset="0"/>
              <a:buChar char="•"/>
            </a:pPr>
            <a:r>
              <a:rPr lang="en-US" altLang="zh-CN" sz="2800"/>
              <a:t>affected by </a:t>
            </a:r>
            <a:r>
              <a:rPr lang="zh-CN" altLang="en-US" sz="2800">
                <a:sym typeface="+mn-ea"/>
              </a:rPr>
              <a:t>lighting</a:t>
            </a:r>
            <a:r>
              <a:rPr lang="en-US" altLang="zh-CN" sz="2800">
                <a:sym typeface="+mn-ea"/>
              </a:rPr>
              <a:t> </a:t>
            </a:r>
            <a:r>
              <a:rPr lang="zh-CN" altLang="en-US" sz="2800">
                <a:sym typeface="+mn-ea"/>
              </a:rPr>
              <a:t>onditions</a:t>
            </a:r>
            <a:endParaRPr lang="en-US" altLang="zh-CN" sz="28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46100" y="0"/>
            <a:ext cx="7685405"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Background</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r>
              <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fusion method</a:t>
            </a:r>
            <a:endPar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988185" y="486410"/>
            <a:ext cx="8530590" cy="5811520"/>
          </a:xfrm>
          <a:prstGeom prst="rect">
            <a:avLst/>
          </a:prstGeom>
        </p:spPr>
      </p:pic>
      <p:cxnSp>
        <p:nvCxnSpPr>
          <p:cNvPr id="8" name="直接连接符 7"/>
          <p:cNvCxnSpPr/>
          <p:nvPr/>
        </p:nvCxnSpPr>
        <p:spPr>
          <a:xfrm>
            <a:off x="0" y="625971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0485" y="6303010"/>
            <a:ext cx="7120890" cy="368300"/>
          </a:xfrm>
          <a:prstGeom prst="rect">
            <a:avLst/>
          </a:prstGeom>
          <a:noFill/>
        </p:spPr>
        <p:txBody>
          <a:bodyPr wrap="square" rtlCol="0" anchor="t">
            <a:spAutoFit/>
          </a:bodyPr>
          <a:p>
            <a:r>
              <a:rPr lang="en-US" altLang="zh-CN"/>
              <a:t>[1]</a:t>
            </a:r>
            <a:r>
              <a:rPr lang="zh-CN" altLang="en-US"/>
              <a:t>Multi-modal Sensor Fusion for Auto Driving Perception: A Survey</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4578"/>
        </a:solidFill>
        <a:effectLst/>
      </p:bgPr>
    </p:bg>
    <p:spTree>
      <p:nvGrpSpPr>
        <p:cNvPr id="1" name=""/>
        <p:cNvGrpSpPr/>
        <p:nvPr/>
      </p:nvGrpSpPr>
      <p:grpSpPr>
        <a:xfrm>
          <a:off x="0" y="0"/>
          <a:ext cx="0" cy="0"/>
          <a:chOff x="0" y="0"/>
          <a:chExt cx="0" cy="0"/>
        </a:xfrm>
      </p:grpSpPr>
      <p:sp>
        <p:nvSpPr>
          <p:cNvPr id="4" name="矩形 3"/>
          <p:cNvSpPr/>
          <p:nvPr/>
        </p:nvSpPr>
        <p:spPr>
          <a:xfrm>
            <a:off x="600075" y="676275"/>
            <a:ext cx="10991850" cy="5505450"/>
          </a:xfrm>
          <a:prstGeom prst="rect">
            <a:avLst/>
          </a:prstGeom>
          <a:solidFill>
            <a:schemeClr val="bg1"/>
          </a:solidFill>
          <a:ln>
            <a:noFill/>
          </a:ln>
          <a:effectLst>
            <a:outerShdw blurRad="330200" dir="2700000" sx="101000" sy="101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 name="直接连接符 4"/>
          <p:cNvCxnSpPr/>
          <p:nvPr/>
        </p:nvCxnSpPr>
        <p:spPr>
          <a:xfrm>
            <a:off x="2495974" y="2863224"/>
            <a:ext cx="7200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495974" y="3620144"/>
            <a:ext cx="7200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338" y="1214438"/>
            <a:ext cx="1457325" cy="1457325"/>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p:cNvSpPr txBox="1"/>
          <p:nvPr>
            <p:custDataLst>
              <p:tags r:id="rId1"/>
            </p:custDataLst>
          </p:nvPr>
        </p:nvSpPr>
        <p:spPr>
          <a:xfrm>
            <a:off x="2618714" y="2900689"/>
            <a:ext cx="6954520" cy="681990"/>
          </a:xfrm>
          <a:prstGeom prst="rect">
            <a:avLst/>
          </a:prstGeom>
          <a:noFill/>
        </p:spPr>
        <p:txBody>
          <a:bodyPr wrap="square" rtlCol="0">
            <a:spAutoFit/>
          </a:bodyPr>
          <a:p>
            <a:pPr lvl="0" algn="ctr">
              <a:lnSpc>
                <a:spcPct val="120000"/>
              </a:lnSpc>
              <a:spcBef>
                <a:spcPts val="0"/>
              </a:spcBef>
              <a:spcAft>
                <a:spcPts val="0"/>
              </a:spcAft>
              <a:buClrTx/>
              <a:buSzTx/>
              <a:buFontTx/>
              <a:defRPr/>
            </a:pP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Methods and processes </a:t>
            </a:r>
            <a:endPar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637540" y="3175"/>
            <a:ext cx="7110095"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Methods</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r>
              <a:rPr lang="zh-CN" altLang="en-US"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Overall framework</a:t>
            </a:r>
            <a:r>
              <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endPar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rcRect l="340" r="799"/>
          <a:stretch>
            <a:fillRect/>
          </a:stretch>
        </p:blipFill>
        <p:spPr>
          <a:xfrm>
            <a:off x="0" y="614680"/>
            <a:ext cx="12183110" cy="6129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0" y="586629"/>
            <a:ext cx="12225655" cy="0"/>
          </a:xfrm>
          <a:prstGeom prst="line">
            <a:avLst/>
          </a:prstGeom>
          <a:ln w="22225">
            <a:solidFill>
              <a:srgbClr val="004578"/>
            </a:solidFill>
          </a:ln>
        </p:spPr>
        <p:style>
          <a:lnRef idx="1">
            <a:schemeClr val="accent1"/>
          </a:lnRef>
          <a:fillRef idx="0">
            <a:schemeClr val="accent1"/>
          </a:fillRef>
          <a:effectRef idx="0">
            <a:schemeClr val="accent1"/>
          </a:effectRef>
          <a:fontRef idx="minor">
            <a:schemeClr val="tx1"/>
          </a:fontRef>
        </p:style>
      </p:cxnSp>
      <p:sp>
        <p:nvSpPr>
          <p:cNvPr id="13" name="椭圆 12"/>
          <p:cNvSpPr>
            <a:spLocks noChangeAspect="1"/>
          </p:cNvSpPr>
          <p:nvPr>
            <p:custDataLst>
              <p:tags r:id="rId1"/>
            </p:custDataLst>
          </p:nvPr>
        </p:nvSpPr>
        <p:spPr>
          <a:xfrm>
            <a:off x="118110" y="75783"/>
            <a:ext cx="432000" cy="432000"/>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637540" y="3175"/>
            <a:ext cx="8081010" cy="583565"/>
          </a:xfrm>
          <a:prstGeom prst="rect">
            <a:avLst/>
          </a:prstGeom>
          <a:noFill/>
        </p:spPr>
        <p:txBody>
          <a:bodyPr wrap="square" rtlCol="0" anchor="t">
            <a:spAutoFit/>
          </a:bodyPr>
          <a:p>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Methods</a:t>
            </a:r>
            <a:r>
              <a:rPr lang="en-US" altLang="zh-CN" sz="3200" b="1"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r>
              <a:rPr lang="zh-CN" altLang="en-US"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Point cloud projection</a:t>
            </a:r>
            <a:r>
              <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endParaRPr lang="en-US" altLang="zh-CN" sz="3200" noProof="0" dirty="0">
              <a:ln>
                <a:noFill/>
              </a:ln>
              <a:solidFill>
                <a:srgbClr val="004578"/>
              </a:solidFill>
              <a:effectLst/>
              <a:uLnTx/>
              <a:uFillTx/>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2"/>
          <a:stretch>
            <a:fillRect/>
          </a:stretch>
        </p:blipFill>
        <p:spPr>
          <a:xfrm>
            <a:off x="-85725" y="665480"/>
            <a:ext cx="7836535" cy="5833745"/>
          </a:xfrm>
          <a:prstGeom prst="rect">
            <a:avLst/>
          </a:prstGeom>
        </p:spPr>
      </p:pic>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5943600" y="3290570"/>
            <a:ext cx="6953885" cy="2108835"/>
          </a:xfrm>
          <a:prstGeom prst="rect">
            <a:avLst/>
          </a:prstGeom>
        </p:spPr>
      </p:pic>
      <p:pic>
        <p:nvPicPr>
          <p:cNvPr id="6" name="图片 5"/>
          <p:cNvPicPr>
            <a:picLocks noChangeAspect="1"/>
          </p:cNvPicPr>
          <p:nvPr/>
        </p:nvPicPr>
        <p:blipFill>
          <a:blip r:embed="rId4"/>
          <a:stretch>
            <a:fillRect/>
          </a:stretch>
        </p:blipFill>
        <p:spPr>
          <a:xfrm>
            <a:off x="7394258" y="5619750"/>
            <a:ext cx="4052570" cy="753745"/>
          </a:xfrm>
          <a:prstGeom prst="rect">
            <a:avLst/>
          </a:prstGeom>
        </p:spPr>
      </p:pic>
      <p:grpSp>
        <p:nvGrpSpPr>
          <p:cNvPr id="10" name="组合 9"/>
          <p:cNvGrpSpPr/>
          <p:nvPr/>
        </p:nvGrpSpPr>
        <p:grpSpPr>
          <a:xfrm>
            <a:off x="7751445" y="1310005"/>
            <a:ext cx="3860800" cy="1132840"/>
            <a:chOff x="12206" y="2714"/>
            <a:chExt cx="6080" cy="1784"/>
          </a:xfrm>
        </p:grpSpPr>
        <p:sp>
          <p:nvSpPr>
            <p:cNvPr id="7" name="文本框 6"/>
            <p:cNvSpPr txBox="1"/>
            <p:nvPr/>
          </p:nvSpPr>
          <p:spPr>
            <a:xfrm>
              <a:off x="12206" y="3482"/>
              <a:ext cx="6081" cy="1016"/>
            </a:xfrm>
            <a:prstGeom prst="rect">
              <a:avLst/>
            </a:prstGeom>
            <a:noFill/>
          </p:spPr>
          <p:txBody>
            <a:bodyPr wrap="square" rtlCol="0">
              <a:spAutoFit/>
            </a:bodyPr>
            <a:p>
              <a:pPr algn="ctr"/>
              <a:r>
                <a:rPr lang="en-US" altLang="zh-CN" sz="3600">
                  <a:latin typeface="Times New Roman" panose="02020603050405020304" charset="0"/>
                  <a:cs typeface="Times New Roman" panose="02020603050405020304" charset="0"/>
                </a:rPr>
                <a:t>3D                    2D</a:t>
              </a:r>
              <a:endParaRPr lang="en-US" altLang="zh-CN" sz="3600">
                <a:latin typeface="Times New Roman" panose="02020603050405020304" charset="0"/>
                <a:cs typeface="Times New Roman" panose="02020603050405020304" charset="0"/>
              </a:endParaRPr>
            </a:p>
          </p:txBody>
        </p:sp>
        <p:cxnSp>
          <p:nvCxnSpPr>
            <p:cNvPr id="8" name="直接箭头连接符 7"/>
            <p:cNvCxnSpPr/>
            <p:nvPr/>
          </p:nvCxnSpPr>
          <p:spPr>
            <a:xfrm>
              <a:off x="13785" y="3983"/>
              <a:ext cx="2923" cy="0"/>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sp>
          <p:nvSpPr>
            <p:cNvPr id="9" name="文本框 8"/>
            <p:cNvSpPr txBox="1"/>
            <p:nvPr/>
          </p:nvSpPr>
          <p:spPr>
            <a:xfrm>
              <a:off x="12206" y="2714"/>
              <a:ext cx="6081" cy="1016"/>
            </a:xfrm>
            <a:prstGeom prst="rect">
              <a:avLst/>
            </a:prstGeom>
            <a:noFill/>
          </p:spPr>
          <p:txBody>
            <a:bodyPr wrap="square" rtlCol="0">
              <a:spAutoFit/>
            </a:bodyPr>
            <a:p>
              <a:pPr algn="ctr"/>
              <a:r>
                <a:rPr lang="zh-CN" altLang="en-US" sz="3600" noProof="0" dirty="0">
                  <a:ln>
                    <a:noFill/>
                  </a:ln>
                  <a:solidFill>
                    <a:schemeClr val="tx1"/>
                  </a:solidFill>
                  <a:effectLst/>
                  <a:uLnTx/>
                  <a:uFillTx/>
                  <a:latin typeface="Times New Roman" panose="02020603050405020304" charset="0"/>
                  <a:ea typeface="微软雅黑" panose="020B0503020204020204" pitchFamily="34" charset="-122"/>
                  <a:cs typeface="Times New Roman" panose="02020603050405020304" charset="0"/>
                  <a:sym typeface="+mn-ea"/>
                </a:rPr>
                <a:t>projection</a:t>
              </a:r>
              <a:r>
                <a:rPr lang="en-US" altLang="zh-CN" sz="36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 </a:t>
              </a:r>
              <a:endParaRPr lang="en-US" altLang="zh-CN" sz="3600">
                <a:latin typeface="Times New Roman" panose="02020603050405020304" charset="0"/>
                <a:cs typeface="Times New Roman" panose="0202060305040502030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tags/tag1.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10.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11.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12.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13.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14.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15.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18.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19.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2.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20.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21.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22.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23.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24.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25.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26.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27.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28.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29.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3.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30.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31.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32.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33.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34.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35.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36.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37.xml><?xml version="1.0" encoding="utf-8"?>
<p:tagLst xmlns:p="http://schemas.openxmlformats.org/presentationml/2006/main">
  <p:tag name="commondata" val="eyJoZGlkIjoiOGQxMDVjNzg3Y2I0NmY2YTNjOTJmODFjM2I0NDUzYzkifQ=="/>
</p:tagLst>
</file>

<file path=ppt/tags/tag4.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5.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6.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7.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8.xml><?xml version="1.0" encoding="utf-8"?>
<p:tagLst xmlns:p="http://schemas.openxmlformats.org/presentationml/2006/main">
  <p:tag name="KSO_WM_DIAGRAM_VIRTUALLY_FRAME" val="{&quot;height&quot;:376.7892125984252,&quot;left&quot;:373.8952755905512,&quot;top&quot;:95.5107874015748,&quot;width&quot;:586.1047244094489}"/>
</p:tagLst>
</file>

<file path=ppt/tags/tag9.xml><?xml version="1.0" encoding="utf-8"?>
<p:tagLst xmlns:p="http://schemas.openxmlformats.org/presentationml/2006/main">
  <p:tag name="KSO_WM_UNIT_PLACING_PICTURE_USER_VIEWPORT" val="{&quot;height&quot;:2983,&quot;width&quot;:348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1930</Words>
  <Application>WPS 演示</Application>
  <PresentationFormat>宽屏</PresentationFormat>
  <Paragraphs>223</Paragraphs>
  <Slides>31</Slides>
  <Notes>20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31</vt:i4>
      </vt:variant>
    </vt:vector>
  </HeadingPairs>
  <TitlesOfParts>
    <vt:vector size="43" baseType="lpstr">
      <vt:lpstr>Arial</vt:lpstr>
      <vt:lpstr>宋体</vt:lpstr>
      <vt:lpstr>Wingdings</vt:lpstr>
      <vt:lpstr>微软雅黑</vt:lpstr>
      <vt:lpstr>等线</vt:lpstr>
      <vt:lpstr>Times New Roman</vt:lpstr>
      <vt:lpstr>Arial Unicode MS</vt:lpstr>
      <vt:lpstr>等线 Light</vt:lpstr>
      <vt:lpstr>Cambria Math</vt:lpstr>
      <vt:lpstr>黑体</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蓝色简介大气毕业答辩竞赛演讲PPT模板</dc:title>
  <dc:creator>Windows 用户</dc:creator>
  <cp:lastModifiedBy>kingskymoon</cp:lastModifiedBy>
  <cp:revision>109</cp:revision>
  <dcterms:created xsi:type="dcterms:W3CDTF">2019-08-14T01:25:00Z</dcterms:created>
  <dcterms:modified xsi:type="dcterms:W3CDTF">2024-05-28T08:10:53Z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E442EE463B7941E8B04E0898BCECD04B_12</vt:lpwstr>
  </property>
</Properties>
</file>